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aleway"/>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aleway-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5.xml"/><Relationship Id="rId33" Type="http://schemas.openxmlformats.org/officeDocument/2006/relationships/font" Target="fonts/Lato-regular.fntdata"/><Relationship Id="rId10" Type="http://schemas.openxmlformats.org/officeDocument/2006/relationships/slide" Target="slides/slide4.xml"/><Relationship Id="rId32" Type="http://schemas.openxmlformats.org/officeDocument/2006/relationships/font" Target="fonts/Raleway-boldItalic.fntdata"/><Relationship Id="rId13" Type="http://schemas.openxmlformats.org/officeDocument/2006/relationships/slide" Target="slides/slide7.xml"/><Relationship Id="rId35" Type="http://schemas.openxmlformats.org/officeDocument/2006/relationships/font" Target="fonts/Lato-italic.fntdata"/><Relationship Id="rId12" Type="http://schemas.openxmlformats.org/officeDocument/2006/relationships/slide" Target="slides/slide6.xml"/><Relationship Id="rId34" Type="http://schemas.openxmlformats.org/officeDocument/2006/relationships/font" Target="fonts/Lato-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La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3.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4b76edd1a6_2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g24b76edd1a6_2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f3a5fa14f3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f3a5fa14f3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Results  When Removing All POS before generating the bag-of-words features, what is left is only what it could not define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Accuracy ranges from 58.86% to 60.26%</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Precision, recall and F1 scores are similar with respect to accuracy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most indicative features were "winchester," "hanzo," and "zombi"  where the first two are associated with positive sentiment and the last associated with negative sentiment.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Mean accuracy across all rounds was 59.53% (not good)</a:t>
            </a:r>
            <a:endParaRPr>
              <a:solidFill>
                <a:schemeClr val="dk1"/>
              </a:solidFill>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f3a5fa14f3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f3a5fa14f3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Results </a:t>
            </a:r>
            <a:r>
              <a:rPr lang="en">
                <a:solidFill>
                  <a:schemeClr val="dk1"/>
                </a:solidFill>
              </a:rPr>
              <a:t>When Using POS Counts (The goal is to determine if the volume of parts-of-speech tags are any indication of a positive or negative review.)</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Accuracy ranges from 52.4 % to 55.48%</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Precision, recall and F1 scores for classifying negative sentiment was slightly higher than classifying positive sentiment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most indicative features were" verb_count" and “noun_count” associated with positive sentiment, and  "determ_count" associated with negative sentiment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Mean accuracy across all rounds was 54.74% (not good)</a:t>
            </a:r>
            <a:endParaRPr>
              <a:solidFill>
                <a:schemeClr val="dk1"/>
              </a:solidFill>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f3a5fa14f3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f3a5fa14f3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Here, we tried to find insights by counting the number of capital letters, measuring the length of the review and average word length. There may be a relationship between how lengthy or concise a review is, the overuse of caps or even the word complexity (more syllables).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Results: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accuracy ranged from 51.38% to 52.76% across all five rounds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precision, recall and F1 score sare similar with respect to accuracy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most indicative features were “review_length” followed by “cap_count” where they were all associated with negative sentiment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mean accuracy across all rounds was found to be 51.87% (not good)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f3a5fa14f3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f3a5fa14f3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This experiment uses bi-grams collected from the review corpus to generate features from to identify common two word phrases to indicate if the review is negative or positive.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Results: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accuracy ranged from 48.88% to 49.98% across all five rounds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precision, recall and F1 scores to be slightly higher in the positive class than the negative class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most indicative features were negated bigram feature where they were all associated with negative sentiment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mean accuracy across all rounds was found to be 49.33% (not good)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f3a5fa14f3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f3a5fa14f3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this experiment, the goal was to generate features that counts the number of 'not' words. The outcome should indicate if this statistic is a good barometer of sentiment.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lnSpc>
                <a:spcPct val="135714"/>
              </a:lnSpc>
              <a:spcBef>
                <a:spcPts val="0"/>
              </a:spcBef>
              <a:spcAft>
                <a:spcPts val="0"/>
              </a:spcAft>
              <a:buClr>
                <a:schemeClr val="dk1"/>
              </a:buClr>
              <a:buSzPts val="1100"/>
              <a:buFont typeface="Arial"/>
              <a:buNone/>
            </a:pPr>
            <a:r>
              <a:rPr lang="en" sz="1800">
                <a:solidFill>
                  <a:srgbClr val="000E54"/>
                </a:solidFill>
                <a:latin typeface="Raleway"/>
                <a:ea typeface="Raleway"/>
                <a:cs typeface="Raleway"/>
                <a:sym typeface="Raleway"/>
              </a:rPr>
              <a:t>Results</a:t>
            </a:r>
            <a:endParaRPr sz="1800">
              <a:solidFill>
                <a:srgbClr val="000E54"/>
              </a:solidFill>
              <a:latin typeface="Raleway"/>
              <a:ea typeface="Raleway"/>
              <a:cs typeface="Raleway"/>
              <a:sym typeface="Raleway"/>
            </a:endParaRPr>
          </a:p>
          <a:p>
            <a:pPr indent="-298450" lvl="0" marL="457200" rtl="0" algn="l">
              <a:lnSpc>
                <a:spcPct val="135714"/>
              </a:lnSpc>
              <a:spcBef>
                <a:spcPts val="0"/>
              </a:spcBef>
              <a:spcAft>
                <a:spcPts val="0"/>
              </a:spcAft>
              <a:buClr>
                <a:schemeClr val="dk1"/>
              </a:buClr>
              <a:buSzPts val="1100"/>
              <a:buChar char="●"/>
            </a:pPr>
            <a:r>
              <a:rPr lang="en">
                <a:solidFill>
                  <a:schemeClr val="dk1"/>
                </a:solidFill>
              </a:rPr>
              <a:t>accuracy ranges from 57.74% to 59.12%</a:t>
            </a:r>
            <a:endParaRPr>
              <a:solidFill>
                <a:schemeClr val="dk1"/>
              </a:solidFill>
            </a:endParaRPr>
          </a:p>
          <a:p>
            <a:pPr indent="-298450" lvl="0" marL="457200" rtl="0" algn="l">
              <a:lnSpc>
                <a:spcPct val="135714"/>
              </a:lnSpc>
              <a:spcBef>
                <a:spcPts val="0"/>
              </a:spcBef>
              <a:spcAft>
                <a:spcPts val="0"/>
              </a:spcAft>
              <a:buClr>
                <a:schemeClr val="dk1"/>
              </a:buClr>
              <a:buSzPts val="1100"/>
              <a:buChar char="●"/>
            </a:pPr>
            <a:r>
              <a:rPr lang="en">
                <a:solidFill>
                  <a:schemeClr val="dk1"/>
                </a:solidFill>
              </a:rPr>
              <a:t>precision, recall and F1 scores to be slightly higher in the positive class than the negative class</a:t>
            </a:r>
            <a:endParaRPr>
              <a:solidFill>
                <a:schemeClr val="dk1"/>
              </a:solidFill>
            </a:endParaRPr>
          </a:p>
          <a:p>
            <a:pPr indent="-298450" lvl="0" marL="457200" rtl="0" algn="l">
              <a:lnSpc>
                <a:spcPct val="135714"/>
              </a:lnSpc>
              <a:spcBef>
                <a:spcPts val="0"/>
              </a:spcBef>
              <a:spcAft>
                <a:spcPts val="0"/>
              </a:spcAft>
              <a:buClr>
                <a:schemeClr val="dk1"/>
              </a:buClr>
              <a:buSzPts val="1100"/>
              <a:buChar char="●"/>
            </a:pPr>
            <a:r>
              <a:rPr lang="en">
                <a:solidFill>
                  <a:schemeClr val="dk1"/>
                </a:solidFill>
              </a:rPr>
              <a:t>The most indicative features were the number of “not_counts” found within the reviews where they were all associated with negative sentiment</a:t>
            </a:r>
            <a:endParaRPr>
              <a:solidFill>
                <a:schemeClr val="dk1"/>
              </a:solidFill>
            </a:endParaRPr>
          </a:p>
          <a:p>
            <a:pPr indent="-298450" lvl="0" marL="457200" rtl="0" algn="l">
              <a:lnSpc>
                <a:spcPct val="135714"/>
              </a:lnSpc>
              <a:spcBef>
                <a:spcPts val="0"/>
              </a:spcBef>
              <a:spcAft>
                <a:spcPts val="0"/>
              </a:spcAft>
              <a:buClr>
                <a:schemeClr val="dk1"/>
              </a:buClr>
              <a:buSzPts val="1100"/>
              <a:buChar char="●"/>
            </a:pPr>
            <a:r>
              <a:rPr lang="en">
                <a:solidFill>
                  <a:schemeClr val="dk1"/>
                </a:solidFill>
              </a:rPr>
              <a:t>mean accuracy across all rounds was 58.33%  :(</a:t>
            </a:r>
            <a:endParaRPr>
              <a:solidFill>
                <a:schemeClr val="dk1"/>
              </a:solidFill>
            </a:endParaRPr>
          </a:p>
          <a:p>
            <a:pPr indent="0" lvl="0" marL="457200" rtl="0" algn="l">
              <a:lnSpc>
                <a:spcPct val="135714"/>
              </a:lnSpc>
              <a:spcBef>
                <a:spcPts val="0"/>
              </a:spcBef>
              <a:spcAft>
                <a:spcPts val="0"/>
              </a:spcAft>
              <a:buNone/>
            </a:pPr>
            <a:r>
              <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f3a5fa14f3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f3a5fa14f3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This experiment is similar to the previous one but, instead of counting the not words we are trying to indicate which words are contradicted. Not all words were indicated, and this only used the most common words by frequency to determine if each review contained a contradicted version of that word.</a:t>
            </a:r>
            <a:endParaRPr sz="1800">
              <a:solidFill>
                <a:srgbClr val="000E54"/>
              </a:solidFill>
              <a:latin typeface="Raleway"/>
              <a:ea typeface="Raleway"/>
              <a:cs typeface="Raleway"/>
              <a:sym typeface="Raleway"/>
            </a:endParaRPr>
          </a:p>
          <a:p>
            <a:pPr indent="0" lvl="0" marL="0" rtl="0" algn="l">
              <a:lnSpc>
                <a:spcPct val="135714"/>
              </a:lnSpc>
              <a:spcBef>
                <a:spcPts val="0"/>
              </a:spcBef>
              <a:spcAft>
                <a:spcPts val="0"/>
              </a:spcAft>
              <a:buClr>
                <a:schemeClr val="dk1"/>
              </a:buClr>
              <a:buSzPts val="1100"/>
              <a:buFont typeface="Arial"/>
              <a:buNone/>
            </a:pPr>
            <a:r>
              <a:rPr lang="en" sz="1800">
                <a:solidFill>
                  <a:srgbClr val="000E54"/>
                </a:solidFill>
                <a:latin typeface="Raleway"/>
                <a:ea typeface="Raleway"/>
                <a:cs typeface="Raleway"/>
                <a:sym typeface="Raleway"/>
              </a:rPr>
              <a:t>Results</a:t>
            </a:r>
            <a:endParaRPr sz="1800">
              <a:solidFill>
                <a:srgbClr val="000E54"/>
              </a:solidFill>
              <a:latin typeface="Raleway"/>
              <a:ea typeface="Raleway"/>
              <a:cs typeface="Raleway"/>
              <a:sym typeface="Raleway"/>
            </a:endParaRPr>
          </a:p>
          <a:p>
            <a:pPr indent="-298450" lvl="0" marL="457200" rtl="0" algn="l">
              <a:lnSpc>
                <a:spcPct val="135714"/>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accuracy ranges from 48.88% to 49.98%</a:t>
            </a:r>
            <a:endParaRPr>
              <a:solidFill>
                <a:srgbClr val="000E54"/>
              </a:solidFill>
              <a:latin typeface="Raleway"/>
              <a:ea typeface="Raleway"/>
              <a:cs typeface="Raleway"/>
              <a:sym typeface="Raleway"/>
            </a:endParaRPr>
          </a:p>
          <a:p>
            <a:pPr indent="-298450" lvl="0" marL="457200" rtl="0" algn="l">
              <a:lnSpc>
                <a:spcPct val="115000"/>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Interestingly, only one class of sentiment had perfect precision and the other had a precision of zero.</a:t>
            </a:r>
            <a:endParaRPr>
              <a:solidFill>
                <a:srgbClr val="000E54"/>
              </a:solidFill>
              <a:latin typeface="Raleway"/>
              <a:ea typeface="Raleway"/>
              <a:cs typeface="Raleway"/>
              <a:sym typeface="Raleway"/>
            </a:endParaRPr>
          </a:p>
          <a:p>
            <a:pPr indent="-298450" lvl="0" marL="457200" rtl="0" algn="l">
              <a:lnSpc>
                <a:spcPct val="115000"/>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Where the model precision was perfect, the recall hovered around 49%, and the F1 score was about 66%.</a:t>
            </a:r>
            <a:endParaRPr>
              <a:solidFill>
                <a:srgbClr val="000E54"/>
              </a:solidFill>
              <a:latin typeface="Raleway"/>
              <a:ea typeface="Raleway"/>
              <a:cs typeface="Raleway"/>
              <a:sym typeface="Raleway"/>
            </a:endParaRPr>
          </a:p>
          <a:p>
            <a:pPr indent="-298450" lvl="0" marL="457200" rtl="0" algn="l">
              <a:lnSpc>
                <a:spcPct val="115000"/>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When the precision of one of the sentiment classes was 0.0 the recall and the F1 score were also 0.0. </a:t>
            </a:r>
            <a:endParaRPr>
              <a:solidFill>
                <a:srgbClr val="000E54"/>
              </a:solidFill>
              <a:latin typeface="Raleway"/>
              <a:ea typeface="Raleway"/>
              <a:cs typeface="Raleway"/>
              <a:sym typeface="Raleway"/>
            </a:endParaRPr>
          </a:p>
          <a:p>
            <a:pPr indent="-298450" lvl="0" marL="457200" rtl="0" algn="l">
              <a:lnSpc>
                <a:spcPct val="115000"/>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The same phenomenon that occurred when using the bigram feature set suggesting sets could be composed of wholly negated pairs of top word or perhaps double negated words when the positive class precision is 100% accurate.</a:t>
            </a:r>
            <a:endParaRPr>
              <a:solidFill>
                <a:srgbClr val="000E54"/>
              </a:solidFill>
              <a:latin typeface="Raleway"/>
              <a:ea typeface="Raleway"/>
              <a:cs typeface="Raleway"/>
              <a:sym typeface="Raleway"/>
            </a:endParaRPr>
          </a:p>
          <a:p>
            <a:pPr indent="-298450" lvl="0" marL="457200" rtl="0" algn="l">
              <a:lnSpc>
                <a:spcPct val="115000"/>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The indicative features used to distinguish sentiment were “not_&amp;” and “not_the” which are strongly associated with negative sentiment.</a:t>
            </a:r>
            <a:endParaRPr>
              <a:solidFill>
                <a:srgbClr val="000E54"/>
              </a:solidFill>
              <a:latin typeface="Raleway"/>
              <a:ea typeface="Raleway"/>
              <a:cs typeface="Raleway"/>
              <a:sym typeface="Raleway"/>
            </a:endParaRPr>
          </a:p>
          <a:p>
            <a:pPr indent="-298450" lvl="0" marL="457200" rtl="0" algn="l">
              <a:lnSpc>
                <a:spcPct val="115000"/>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mean accuracy across all rounds was 49.33% (real bad)</a:t>
            </a:r>
            <a:endParaRPr sz="600"/>
          </a:p>
          <a:p>
            <a:pPr indent="0" lvl="0" marL="0" rtl="0" algn="l">
              <a:spcBef>
                <a:spcPts val="12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f3a5fa14f3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3a5fa14f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This experiment is similar to the bag-of-words features in experiments 1-3. The TF-IDF uses frequency number countered by overuse. If a word is used a lot it is probably a good word to compare against but if it's used too much then it loses its meaning and should be penalized. This test should determine how this compares to the bag-of-words tests.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tfidf_tokenizer function is used by the TF-IDF Vectorizer to tokenize the review text.</a:t>
            </a:r>
            <a:endParaRPr sz="1800">
              <a:solidFill>
                <a:srgbClr val="000E54"/>
              </a:solidFill>
              <a:latin typeface="Raleway"/>
              <a:ea typeface="Raleway"/>
              <a:cs typeface="Raleway"/>
              <a:sym typeface="Raleway"/>
            </a:endParaRPr>
          </a:p>
          <a:p>
            <a:pPr indent="0" lvl="0" marL="0" rtl="0" algn="l">
              <a:lnSpc>
                <a:spcPct val="135714"/>
              </a:lnSpc>
              <a:spcBef>
                <a:spcPts val="0"/>
              </a:spcBef>
              <a:spcAft>
                <a:spcPts val="0"/>
              </a:spcAft>
              <a:buClr>
                <a:schemeClr val="dk1"/>
              </a:buClr>
              <a:buSzPts val="1100"/>
              <a:buFont typeface="Arial"/>
              <a:buNone/>
            </a:pPr>
            <a:r>
              <a:rPr lang="en" sz="1800">
                <a:solidFill>
                  <a:srgbClr val="000E54"/>
                </a:solidFill>
                <a:latin typeface="Raleway"/>
                <a:ea typeface="Raleway"/>
                <a:cs typeface="Raleway"/>
                <a:sym typeface="Raleway"/>
              </a:rPr>
              <a:t>Results</a:t>
            </a:r>
            <a:endParaRPr sz="1800">
              <a:solidFill>
                <a:srgbClr val="000E54"/>
              </a:solidFill>
              <a:latin typeface="Raleway"/>
              <a:ea typeface="Raleway"/>
              <a:cs typeface="Raleway"/>
              <a:sym typeface="Raleway"/>
            </a:endParaRPr>
          </a:p>
          <a:p>
            <a:pPr indent="-298450" lvl="0" marL="457200" rtl="0" algn="l">
              <a:lnSpc>
                <a:spcPct val="135714"/>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accuracy ranges from 80.86% to 82.68%</a:t>
            </a:r>
            <a:endParaRPr>
              <a:solidFill>
                <a:srgbClr val="000E54"/>
              </a:solidFill>
              <a:latin typeface="Raleway"/>
              <a:ea typeface="Raleway"/>
              <a:cs typeface="Raleway"/>
              <a:sym typeface="Raleway"/>
            </a:endParaRPr>
          </a:p>
          <a:p>
            <a:pPr indent="-298450" lvl="0" marL="457200" rtl="0" algn="l">
              <a:lnSpc>
                <a:spcPct val="115000"/>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precision, recall and F1 scores to be slightly higher in the positive class than the negative class</a:t>
            </a:r>
            <a:endParaRPr>
              <a:solidFill>
                <a:srgbClr val="000E54"/>
              </a:solidFill>
              <a:latin typeface="Raleway"/>
              <a:ea typeface="Raleway"/>
              <a:cs typeface="Raleway"/>
              <a:sym typeface="Raleway"/>
            </a:endParaRPr>
          </a:p>
          <a:p>
            <a:pPr indent="-298450" lvl="0" marL="457200" rtl="0" algn="l">
              <a:lnSpc>
                <a:spcPct val="115000"/>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he indicative features used to distinguish sentiment were "waste," "pointless," and "worst" which are strongly associated with negative sentiment.</a:t>
            </a:r>
            <a:endParaRPr>
              <a:solidFill>
                <a:srgbClr val="000E54"/>
              </a:solidFill>
              <a:latin typeface="Raleway"/>
              <a:ea typeface="Raleway"/>
              <a:cs typeface="Raleway"/>
              <a:sym typeface="Raleway"/>
            </a:endParaRPr>
          </a:p>
          <a:p>
            <a:pPr indent="-298450" lvl="0" marL="457200" rtl="0" algn="l">
              <a:lnSpc>
                <a:spcPct val="115000"/>
              </a:lnSpc>
              <a:spcBef>
                <a:spcPts val="0"/>
              </a:spcBef>
              <a:spcAft>
                <a:spcPts val="0"/>
              </a:spcAft>
              <a:buClr>
                <a:srgbClr val="000E54"/>
              </a:buClr>
              <a:buSzPts val="1100"/>
              <a:buFont typeface="Raleway"/>
              <a:buChar char="●"/>
            </a:pPr>
            <a:r>
              <a:rPr lang="en">
                <a:solidFill>
                  <a:srgbClr val="000E54"/>
                </a:solidFill>
                <a:latin typeface="Raleway"/>
                <a:ea typeface="Raleway"/>
                <a:cs typeface="Raleway"/>
                <a:sym typeface="Raleway"/>
              </a:rPr>
              <a:t>mean accuracy across all rounds was 82.14%, slightly worse than the first experiment using all parts of speech and the bag of words feature set</a:t>
            </a:r>
            <a:endParaRPr sz="6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3a5fa14f3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3a5fa14f3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200">
                <a:solidFill>
                  <a:srgbClr val="000E54"/>
                </a:solidFill>
                <a:latin typeface="Raleway"/>
                <a:ea typeface="Raleway"/>
                <a:cs typeface="Raleway"/>
                <a:sym typeface="Raleway"/>
              </a:rPr>
              <a:t>In this experiment, we tried using Vader Sentiment Analysis, a 3rd party sentiment library to generate features with a sentiment value. In testing it was never completely accurate but may provide some improved accuracy</a:t>
            </a:r>
            <a:endParaRPr sz="1200">
              <a:solidFill>
                <a:srgbClr val="000E54"/>
              </a:solidFill>
              <a:latin typeface="Raleway"/>
              <a:ea typeface="Raleway"/>
              <a:cs typeface="Raleway"/>
              <a:sym typeface="Raleway"/>
            </a:endParaRPr>
          </a:p>
          <a:p>
            <a:pPr indent="0" lvl="0" marL="0" rtl="0" algn="l">
              <a:lnSpc>
                <a:spcPct val="135714"/>
              </a:lnSpc>
              <a:spcBef>
                <a:spcPts val="0"/>
              </a:spcBef>
              <a:spcAft>
                <a:spcPts val="0"/>
              </a:spcAft>
              <a:buClr>
                <a:schemeClr val="dk1"/>
              </a:buClr>
              <a:buSzPts val="1100"/>
              <a:buFont typeface="Arial"/>
              <a:buNone/>
            </a:pPr>
            <a:r>
              <a:rPr lang="en" sz="1800">
                <a:solidFill>
                  <a:srgbClr val="000E54"/>
                </a:solidFill>
                <a:latin typeface="Raleway"/>
                <a:ea typeface="Raleway"/>
                <a:cs typeface="Raleway"/>
                <a:sym typeface="Raleway"/>
              </a:rPr>
              <a:t>Results</a:t>
            </a:r>
            <a:endParaRPr sz="1800">
              <a:solidFill>
                <a:srgbClr val="000E54"/>
              </a:solidFill>
              <a:latin typeface="Raleway"/>
              <a:ea typeface="Raleway"/>
              <a:cs typeface="Raleway"/>
              <a:sym typeface="Raleway"/>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accuracy ranges from 69.08% to 70.54%</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precision, recall and F1 scores to be slightly higher in the positive class than the negative class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absence of sentiment (S_vader = False) is more indicative of the negative class, while the presence of sentiment (S_vader = True) is more indicative of the positive class</a:t>
            </a:r>
            <a:endParaRPr>
              <a:solidFill>
                <a:schemeClr val="dk1"/>
              </a:solidFill>
            </a:endParaRPr>
          </a:p>
          <a:p>
            <a:pPr indent="-298450" lvl="0" marL="457200" rtl="0" algn="l">
              <a:lnSpc>
                <a:spcPct val="135714"/>
              </a:lnSpc>
              <a:spcBef>
                <a:spcPts val="0"/>
              </a:spcBef>
              <a:spcAft>
                <a:spcPts val="0"/>
              </a:spcAft>
              <a:buClr>
                <a:schemeClr val="dk1"/>
              </a:buClr>
              <a:buSzPts val="1100"/>
              <a:buChar char="●"/>
            </a:pPr>
            <a:r>
              <a:rPr lang="en">
                <a:solidFill>
                  <a:schemeClr val="dk1"/>
                </a:solidFill>
              </a:rPr>
              <a:t>mean accuracy across all rounds was found to be 69.92%, showing a moderate performance but not as good as performance from Experiment 1 or Experiment 2</a:t>
            </a:r>
            <a:endParaRPr sz="10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3a5fa14f3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3a5fa14f3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Our goal with this experiment is to combines features from previous tests to create a set that has a higher score than each individual feature set. In this case the features from Vader, TF-IDF and Bag-of-Words (all words) were used.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Results: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accuracy ranged from 82.9% to 84.72% across all five rounds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precision, recall and F1 scores to be slightly higher in the positive class than the negative class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most informative features were a combination of features from the merged list of features. For example, TF_DIF vectorized features like "TF_waste" and sentiment features like "V_pointless" were found to be associated with negative sentiment.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mean accuracy across all rounds was found to be 83.92% (just slightly higher than the baseline of experiment 1)</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f3a5fa14f3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3a5fa14f3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Our goal with this experiment is to see if we could improve results using combined features from Vader, TF-IDF and Bag-of-Words (with nouns removed).</a:t>
            </a:r>
            <a:endParaRPr sz="1050">
              <a:solidFill>
                <a:srgbClr val="CCCCCC"/>
              </a:solidFill>
              <a:highlight>
                <a:srgbClr val="1F1F1F"/>
              </a:highlight>
              <a:latin typeface="Courier New"/>
              <a:ea typeface="Courier New"/>
              <a:cs typeface="Courier New"/>
              <a:sym typeface="Courier New"/>
            </a:endParaRPr>
          </a:p>
          <a:p>
            <a:pPr indent="-298450" lvl="0" marL="457200" rtl="0" algn="l">
              <a:lnSpc>
                <a:spcPct val="115000"/>
              </a:lnSpc>
              <a:spcBef>
                <a:spcPts val="1200"/>
              </a:spcBef>
              <a:spcAft>
                <a:spcPts val="0"/>
              </a:spcAft>
              <a:buSzPts val="1100"/>
              <a:buChar char="●"/>
            </a:pPr>
            <a:r>
              <a:rPr lang="en"/>
              <a:t>accuracy ranged from 84.02% to 85.54% across all five rounds</a:t>
            </a:r>
            <a:endParaRPr/>
          </a:p>
          <a:p>
            <a:pPr indent="-298450" lvl="0" marL="457200" rtl="0" algn="l">
              <a:lnSpc>
                <a:spcPct val="115000"/>
              </a:lnSpc>
              <a:spcBef>
                <a:spcPts val="0"/>
              </a:spcBef>
              <a:spcAft>
                <a:spcPts val="0"/>
              </a:spcAft>
              <a:buSzPts val="1100"/>
              <a:buChar char="●"/>
            </a:pPr>
            <a:r>
              <a:rPr lang="en"/>
              <a:t>precision, recall and F1 scores being slightly higher in the positive class than the negative class</a:t>
            </a:r>
            <a:endParaRPr/>
          </a:p>
          <a:p>
            <a:pPr indent="-298450" lvl="0" marL="457200" rtl="0" algn="l">
              <a:lnSpc>
                <a:spcPct val="115000"/>
              </a:lnSpc>
              <a:spcBef>
                <a:spcPts val="0"/>
              </a:spcBef>
              <a:spcAft>
                <a:spcPts val="0"/>
              </a:spcAft>
              <a:buSzPts val="1100"/>
              <a:buChar char="●"/>
            </a:pPr>
            <a:r>
              <a:rPr lang="en"/>
              <a:t>Since nouns were removed the most informative features seen are ratings  seen previously when removing nouns: "3/10," "4/10," and "7/10”</a:t>
            </a:r>
            <a:endParaRPr/>
          </a:p>
          <a:p>
            <a:pPr indent="-298450" lvl="0" marL="457200" rtl="0" algn="l">
              <a:lnSpc>
                <a:spcPct val="115000"/>
              </a:lnSpc>
              <a:spcBef>
                <a:spcPts val="0"/>
              </a:spcBef>
              <a:spcAft>
                <a:spcPts val="0"/>
              </a:spcAft>
              <a:buSzPts val="1100"/>
              <a:buChar char="●"/>
            </a:pPr>
            <a:r>
              <a:rPr lang="en"/>
              <a:t>mean accuracy across all rounds is found to be 85.07%, the most promising results from the model across all experiments and iterations</a:t>
            </a:r>
            <a:endParaRPr/>
          </a:p>
          <a:p>
            <a:pPr indent="0" lvl="0" marL="457200" rtl="0" algn="l">
              <a:spcBef>
                <a:spcPts val="12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c0670561c7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c0670561c7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c0670561c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c0670561c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performance from the second </a:t>
            </a:r>
            <a:r>
              <a:rPr lang="en"/>
              <a:t>combination</a:t>
            </a:r>
            <a:r>
              <a:rPr lang="en"/>
              <a:t> experiment show the most promising results from </a:t>
            </a:r>
            <a:r>
              <a:rPr lang="en">
                <a:solidFill>
                  <a:schemeClr val="dk1"/>
                </a:solidFill>
              </a:rPr>
              <a:t>combining the features from Vader, TF-IDF and Bag-of-Words (with nouns removed)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c0670561c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c0670561c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4b76edd1a6_2_6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24b76edd1a6_2_6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5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c2ac5722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c2ac5722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c0670561c7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c0670561c7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c0670561c7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c0670561c7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c0670561c7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c0670561c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00E54"/>
                </a:solidFill>
              </a:rPr>
              <a:t>Feature set that is a collection of words, disregarding grammar and word order, focusing solely on the presence or absence of words within the text.</a:t>
            </a:r>
            <a:endParaRPr sz="500"/>
          </a:p>
          <a:p>
            <a:pPr indent="0" lvl="0" marL="0" rtl="0" algn="l">
              <a:lnSpc>
                <a:spcPct val="115000"/>
              </a:lnSpc>
              <a:spcBef>
                <a:spcPts val="1200"/>
              </a:spcBef>
              <a:spcAft>
                <a:spcPts val="0"/>
              </a:spcAft>
              <a:buClr>
                <a:schemeClr val="dk1"/>
              </a:buClr>
              <a:buSzPts val="1100"/>
              <a:buFont typeface="Arial"/>
              <a:buNone/>
            </a:pPr>
            <a:r>
              <a:rPr lang="en"/>
              <a:t>The sub_bow_features and generate_bow_features work together to build a bag-of-words feature set for all the reviews. The generate function takes care of the initial tokenization and word frequency distribution so it's not repeatedly being created and then iterates through each review while calling the sub function. The sub function then builds the features for each individual review.</a:t>
            </a:r>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c0670561c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c0670561c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Parts of Speech we are interested in: conjugation, determiner, noun, verb, adjective, adverb, particle, marker, numerical, foreign words, symbols, interjection, to, ex (existential there) and pos (</a:t>
            </a:r>
            <a:r>
              <a:rPr lang="en"/>
              <a:t>possessive</a:t>
            </a:r>
            <a:r>
              <a:rPr lang="en"/>
              <a:t> endings).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We did a few experiments using different parts of speech. These experiments include using all parts of speech, experiments where one part of speech is removed at a time to see if there are any performance improvements, an experiment to see what happens when we remove all parts of speech and then using counts of parts of speech within a review. The goal is to determine if the volume of parts-of-speech tags are any indication of a positive or negative review.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slide)</a:t>
            </a:r>
            <a:endParaRPr/>
          </a:p>
          <a:p>
            <a:pPr indent="0" lvl="0" marL="0" rtl="0" algn="l">
              <a:spcBef>
                <a:spcPts val="0"/>
              </a:spcBef>
              <a:spcAft>
                <a:spcPts val="0"/>
              </a:spcAft>
              <a:buNone/>
            </a:pPr>
            <a:r>
              <a:rPr lang="en"/>
              <a:t>T</a:t>
            </a:r>
            <a:r>
              <a:rPr lang="en"/>
              <a:t>he sub_pos_features and generate_pos_features functions work together to build a parts-of-speech feature set for all the reviews. The generate function iterates through each review while calling the sub function. The sub function first tokenizes and tags the review text with parts-of-speech and then builds a frequency distribution of the tags to then pass to the count_tags function to build the features for each individual review.</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f3a5fa14f3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f3a5fa14f3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When Including All POS,  before generating the bag-of-words features, what is left is only what it could not define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Accuracy ranges from 81.86% to 83.88%</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Precision, recall and F1 scores are similar with respect to accuracy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most indicative features were  words like "pointless," "laughable," and "waste"associated with negative sentiment.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Mean accuracy across all rounds was 83.14% suggesting the model is reasonably accurate in sentiment classification, but with room for improvement.</a:t>
            </a:r>
            <a:endParaRPr>
              <a:solidFill>
                <a:schemeClr val="dk1"/>
              </a:solidFill>
            </a:endParaRPr>
          </a:p>
          <a:p>
            <a:pPr indent="0" lvl="0" marL="457200" rtl="0" algn="l">
              <a:lnSpc>
                <a:spcPct val="115000"/>
              </a:lnSpc>
              <a:spcBef>
                <a:spcPts val="1200"/>
              </a:spcBef>
              <a:spcAft>
                <a:spcPts val="120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f3a5fa14f3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3a5fa14f3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Removing noun parts of speech gave the best results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Accuracy ranges from 83.7% to 85.6%</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Precision, recall and F1 scores are similar with respect to accuracy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The most indicative features were "7/10”, which was associated with positive sentiment, and "3/10,” and "4/10," were associated with negative sentiment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Mean accuracy across all rounds was 84.61% (higher than the baseline using all POS)</a:t>
            </a:r>
            <a:endParaRPr>
              <a:solidFill>
                <a:schemeClr val="dk1"/>
              </a:solidFill>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cxnSp>
        <p:nvCxnSpPr>
          <p:cNvPr id="11" name="Google Shape;11;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2" name="Google Shape;12;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cxnSp>
        <p:nvCxnSpPr>
          <p:cNvPr id="56" name="Google Shape;56;p11"/>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cxnSp>
        <p:nvCxnSpPr>
          <p:cNvPr id="57" name="Google Shape;57;p11"/>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sp>
        <p:nvSpPr>
          <p:cNvPr id="58" name="Google Shape;58;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None/>
              <a:defRPr sz="9600">
                <a:solidFill>
                  <a:schemeClr val="dk1"/>
                </a:solidFill>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59" name="Google Shape;59;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Font typeface="Raleway"/>
              <a:buChar char="●"/>
              <a:defRPr>
                <a:latin typeface="Raleway"/>
                <a:ea typeface="Raleway"/>
                <a:cs typeface="Raleway"/>
                <a:sym typeface="Raleway"/>
              </a:defRPr>
            </a:lvl1pPr>
            <a:lvl2pPr indent="-317500" lvl="1" marL="914400" algn="ctr">
              <a:spcBef>
                <a:spcPts val="0"/>
              </a:spcBef>
              <a:spcAft>
                <a:spcPts val="0"/>
              </a:spcAft>
              <a:buSzPts val="1400"/>
              <a:buFont typeface="Raleway"/>
              <a:buChar char="○"/>
              <a:defRPr>
                <a:latin typeface="Raleway"/>
                <a:ea typeface="Raleway"/>
                <a:cs typeface="Raleway"/>
                <a:sym typeface="Raleway"/>
              </a:defRPr>
            </a:lvl2pPr>
            <a:lvl3pPr indent="-317500" lvl="2" marL="1371600" algn="ctr">
              <a:spcBef>
                <a:spcPts val="0"/>
              </a:spcBef>
              <a:spcAft>
                <a:spcPts val="0"/>
              </a:spcAft>
              <a:buSzPts val="1400"/>
              <a:buFont typeface="Raleway"/>
              <a:buChar char="■"/>
              <a:defRPr>
                <a:latin typeface="Raleway"/>
                <a:ea typeface="Raleway"/>
                <a:cs typeface="Raleway"/>
                <a:sym typeface="Raleway"/>
              </a:defRPr>
            </a:lvl3pPr>
            <a:lvl4pPr indent="-317500" lvl="3" marL="1828800" algn="ctr">
              <a:spcBef>
                <a:spcPts val="0"/>
              </a:spcBef>
              <a:spcAft>
                <a:spcPts val="0"/>
              </a:spcAft>
              <a:buSzPts val="1400"/>
              <a:buFont typeface="Raleway"/>
              <a:buChar char="●"/>
              <a:defRPr>
                <a:latin typeface="Raleway"/>
                <a:ea typeface="Raleway"/>
                <a:cs typeface="Raleway"/>
                <a:sym typeface="Raleway"/>
              </a:defRPr>
            </a:lvl4pPr>
            <a:lvl5pPr indent="-317500" lvl="4" marL="2286000" algn="ctr">
              <a:spcBef>
                <a:spcPts val="0"/>
              </a:spcBef>
              <a:spcAft>
                <a:spcPts val="0"/>
              </a:spcAft>
              <a:buSzPts val="1400"/>
              <a:buFont typeface="Raleway"/>
              <a:buChar char="○"/>
              <a:defRPr>
                <a:latin typeface="Raleway"/>
                <a:ea typeface="Raleway"/>
                <a:cs typeface="Raleway"/>
                <a:sym typeface="Raleway"/>
              </a:defRPr>
            </a:lvl5pPr>
            <a:lvl6pPr indent="-317500" lvl="5" marL="2743200" algn="ctr">
              <a:spcBef>
                <a:spcPts val="0"/>
              </a:spcBef>
              <a:spcAft>
                <a:spcPts val="0"/>
              </a:spcAft>
              <a:buSzPts val="1400"/>
              <a:buFont typeface="Raleway"/>
              <a:buChar char="■"/>
              <a:defRPr>
                <a:latin typeface="Raleway"/>
                <a:ea typeface="Raleway"/>
                <a:cs typeface="Raleway"/>
                <a:sym typeface="Raleway"/>
              </a:defRPr>
            </a:lvl6pPr>
            <a:lvl7pPr indent="-317500" lvl="6" marL="3200400" algn="ctr">
              <a:spcBef>
                <a:spcPts val="0"/>
              </a:spcBef>
              <a:spcAft>
                <a:spcPts val="0"/>
              </a:spcAft>
              <a:buSzPts val="1400"/>
              <a:buFont typeface="Raleway"/>
              <a:buChar char="●"/>
              <a:defRPr>
                <a:latin typeface="Raleway"/>
                <a:ea typeface="Raleway"/>
                <a:cs typeface="Raleway"/>
                <a:sym typeface="Raleway"/>
              </a:defRPr>
            </a:lvl7pPr>
            <a:lvl8pPr indent="-317500" lvl="7" marL="3657600" algn="ctr">
              <a:spcBef>
                <a:spcPts val="0"/>
              </a:spcBef>
              <a:spcAft>
                <a:spcPts val="0"/>
              </a:spcAft>
              <a:buSzPts val="1400"/>
              <a:buFont typeface="Raleway"/>
              <a:buChar char="○"/>
              <a:defRPr>
                <a:latin typeface="Raleway"/>
                <a:ea typeface="Raleway"/>
                <a:cs typeface="Raleway"/>
                <a:sym typeface="Raleway"/>
              </a:defRPr>
            </a:lvl8pPr>
            <a:lvl9pPr indent="-317500" lvl="8" marL="4114800" algn="ctr">
              <a:spcBef>
                <a:spcPts val="0"/>
              </a:spcBef>
              <a:spcAft>
                <a:spcPts val="0"/>
              </a:spcAft>
              <a:buSzPts val="1400"/>
              <a:buFont typeface="Raleway"/>
              <a:buChar char="■"/>
              <a:defRPr>
                <a:latin typeface="Raleway"/>
                <a:ea typeface="Raleway"/>
                <a:cs typeface="Raleway"/>
                <a:sym typeface="Raleway"/>
              </a:defRPr>
            </a:lvl9pPr>
          </a:lstStyle>
          <a:p/>
        </p:txBody>
      </p:sp>
      <p:sp>
        <p:nvSpPr>
          <p:cNvPr id="60" name="Google Shape;60;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1">
    <p:spTree>
      <p:nvGrpSpPr>
        <p:cNvPr id="63" name="Shape 63"/>
        <p:cNvGrpSpPr/>
        <p:nvPr/>
      </p:nvGrpSpPr>
      <p:grpSpPr>
        <a:xfrm>
          <a:off x="0" y="0"/>
          <a:ext cx="0" cy="0"/>
          <a:chOff x="0" y="0"/>
          <a:chExt cx="0" cy="0"/>
        </a:xfrm>
      </p:grpSpPr>
      <p:sp>
        <p:nvSpPr>
          <p:cNvPr id="64" name="Google Shape;64;p1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latin typeface="Raleway"/>
                <a:ea typeface="Raleway"/>
                <a:cs typeface="Raleway"/>
                <a:sym typeface="Raleway"/>
              </a:defRPr>
            </a:lvl1pPr>
            <a:lvl2pPr lvl="1" rtl="0">
              <a:buNone/>
              <a:defRPr>
                <a:solidFill>
                  <a:schemeClr val="lt1"/>
                </a:solidFill>
                <a:latin typeface="Raleway"/>
                <a:ea typeface="Raleway"/>
                <a:cs typeface="Raleway"/>
                <a:sym typeface="Raleway"/>
              </a:defRPr>
            </a:lvl2pPr>
            <a:lvl3pPr lvl="2" rtl="0">
              <a:buNone/>
              <a:defRPr>
                <a:solidFill>
                  <a:schemeClr val="lt1"/>
                </a:solidFill>
                <a:latin typeface="Raleway"/>
                <a:ea typeface="Raleway"/>
                <a:cs typeface="Raleway"/>
                <a:sym typeface="Raleway"/>
              </a:defRPr>
            </a:lvl3pPr>
            <a:lvl4pPr lvl="3" rtl="0">
              <a:buNone/>
              <a:defRPr>
                <a:solidFill>
                  <a:schemeClr val="lt1"/>
                </a:solidFill>
                <a:latin typeface="Raleway"/>
                <a:ea typeface="Raleway"/>
                <a:cs typeface="Raleway"/>
                <a:sym typeface="Raleway"/>
              </a:defRPr>
            </a:lvl4pPr>
            <a:lvl5pPr lvl="4" rtl="0">
              <a:buNone/>
              <a:defRPr>
                <a:solidFill>
                  <a:schemeClr val="lt1"/>
                </a:solidFill>
                <a:latin typeface="Raleway"/>
                <a:ea typeface="Raleway"/>
                <a:cs typeface="Raleway"/>
                <a:sym typeface="Raleway"/>
              </a:defRPr>
            </a:lvl5pPr>
            <a:lvl6pPr lvl="5" rtl="0">
              <a:buNone/>
              <a:defRPr>
                <a:solidFill>
                  <a:schemeClr val="lt1"/>
                </a:solidFill>
                <a:latin typeface="Raleway"/>
                <a:ea typeface="Raleway"/>
                <a:cs typeface="Raleway"/>
                <a:sym typeface="Raleway"/>
              </a:defRPr>
            </a:lvl6pPr>
            <a:lvl7pPr lvl="6" rtl="0">
              <a:buNone/>
              <a:defRPr>
                <a:solidFill>
                  <a:schemeClr val="lt1"/>
                </a:solidFill>
                <a:latin typeface="Raleway"/>
                <a:ea typeface="Raleway"/>
                <a:cs typeface="Raleway"/>
                <a:sym typeface="Raleway"/>
              </a:defRPr>
            </a:lvl7pPr>
            <a:lvl8pPr lvl="7" rtl="0">
              <a:buNone/>
              <a:defRPr>
                <a:solidFill>
                  <a:schemeClr val="lt1"/>
                </a:solidFill>
                <a:latin typeface="Raleway"/>
                <a:ea typeface="Raleway"/>
                <a:cs typeface="Raleway"/>
                <a:sym typeface="Raleway"/>
              </a:defRPr>
            </a:lvl8pPr>
            <a:lvl9pPr lvl="8" rtl="0">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65" name="Google Shape;65;p13"/>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1" name="Shape 71"/>
        <p:cNvGrpSpPr/>
        <p:nvPr/>
      </p:nvGrpSpPr>
      <p:grpSpPr>
        <a:xfrm>
          <a:off x="0" y="0"/>
          <a:ext cx="0" cy="0"/>
          <a:chOff x="0" y="0"/>
          <a:chExt cx="0" cy="0"/>
        </a:xfrm>
      </p:grpSpPr>
      <p:sp>
        <p:nvSpPr>
          <p:cNvPr id="72" name="Google Shape;72;p15"/>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3" name="Shape 73"/>
        <p:cNvGrpSpPr/>
        <p:nvPr/>
      </p:nvGrpSpPr>
      <p:grpSpPr>
        <a:xfrm>
          <a:off x="0" y="0"/>
          <a:ext cx="0" cy="0"/>
          <a:chOff x="0" y="0"/>
          <a:chExt cx="0" cy="0"/>
        </a:xfrm>
      </p:grpSpPr>
      <p:cxnSp>
        <p:nvCxnSpPr>
          <p:cNvPr id="74" name="Google Shape;74;p16"/>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75" name="Google Shape;75;p16"/>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76" name="Google Shape;76;p16"/>
          <p:cNvSpPr txBox="1"/>
          <p:nvPr>
            <p:ph type="title"/>
          </p:nvPr>
        </p:nvSpPr>
        <p:spPr>
          <a:xfrm>
            <a:off x="406425" y="1806825"/>
            <a:ext cx="8296800" cy="15420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Clr>
                <a:schemeClr val="lt1"/>
              </a:buClr>
              <a:buSzPts val="4800"/>
              <a:buNone/>
              <a:defRPr sz="4800">
                <a:solidFill>
                  <a:schemeClr val="lt1"/>
                </a:solidFill>
              </a:defRPr>
            </a:lvl2pPr>
            <a:lvl3pPr lvl="2" algn="ctr">
              <a:lnSpc>
                <a:spcPct val="100000"/>
              </a:lnSpc>
              <a:spcBef>
                <a:spcPts val="0"/>
              </a:spcBef>
              <a:spcAft>
                <a:spcPts val="0"/>
              </a:spcAft>
              <a:buClr>
                <a:schemeClr val="lt1"/>
              </a:buClr>
              <a:buSzPts val="4800"/>
              <a:buNone/>
              <a:defRPr sz="4800">
                <a:solidFill>
                  <a:schemeClr val="lt1"/>
                </a:solidFill>
              </a:defRPr>
            </a:lvl3pPr>
            <a:lvl4pPr lvl="3" algn="ctr">
              <a:lnSpc>
                <a:spcPct val="100000"/>
              </a:lnSpc>
              <a:spcBef>
                <a:spcPts val="0"/>
              </a:spcBef>
              <a:spcAft>
                <a:spcPts val="0"/>
              </a:spcAft>
              <a:buClr>
                <a:schemeClr val="lt1"/>
              </a:buClr>
              <a:buSzPts val="4800"/>
              <a:buNone/>
              <a:defRPr sz="4800">
                <a:solidFill>
                  <a:schemeClr val="lt1"/>
                </a:solidFill>
              </a:defRPr>
            </a:lvl4pPr>
            <a:lvl5pPr lvl="4" algn="ctr">
              <a:lnSpc>
                <a:spcPct val="100000"/>
              </a:lnSpc>
              <a:spcBef>
                <a:spcPts val="0"/>
              </a:spcBef>
              <a:spcAft>
                <a:spcPts val="0"/>
              </a:spcAft>
              <a:buClr>
                <a:schemeClr val="lt1"/>
              </a:buClr>
              <a:buSzPts val="4800"/>
              <a:buNone/>
              <a:defRPr sz="4800">
                <a:solidFill>
                  <a:schemeClr val="lt1"/>
                </a:solidFill>
              </a:defRPr>
            </a:lvl5pPr>
            <a:lvl6pPr lvl="5" algn="ctr">
              <a:lnSpc>
                <a:spcPct val="100000"/>
              </a:lnSpc>
              <a:spcBef>
                <a:spcPts val="0"/>
              </a:spcBef>
              <a:spcAft>
                <a:spcPts val="0"/>
              </a:spcAft>
              <a:buClr>
                <a:schemeClr val="lt1"/>
              </a:buClr>
              <a:buSzPts val="4800"/>
              <a:buNone/>
              <a:defRPr sz="4800">
                <a:solidFill>
                  <a:schemeClr val="lt1"/>
                </a:solidFill>
              </a:defRPr>
            </a:lvl6pPr>
            <a:lvl7pPr lvl="6" algn="ctr">
              <a:lnSpc>
                <a:spcPct val="100000"/>
              </a:lnSpc>
              <a:spcBef>
                <a:spcPts val="0"/>
              </a:spcBef>
              <a:spcAft>
                <a:spcPts val="0"/>
              </a:spcAft>
              <a:buClr>
                <a:schemeClr val="lt1"/>
              </a:buClr>
              <a:buSzPts val="4800"/>
              <a:buNone/>
              <a:defRPr sz="4800">
                <a:solidFill>
                  <a:schemeClr val="lt1"/>
                </a:solidFill>
              </a:defRPr>
            </a:lvl7pPr>
            <a:lvl8pPr lvl="7" algn="ctr">
              <a:lnSpc>
                <a:spcPct val="100000"/>
              </a:lnSpc>
              <a:spcBef>
                <a:spcPts val="0"/>
              </a:spcBef>
              <a:spcAft>
                <a:spcPts val="0"/>
              </a:spcAft>
              <a:buClr>
                <a:schemeClr val="lt1"/>
              </a:buClr>
              <a:buSzPts val="4800"/>
              <a:buNone/>
              <a:defRPr sz="4800">
                <a:solidFill>
                  <a:schemeClr val="lt1"/>
                </a:solidFill>
              </a:defRPr>
            </a:lvl8pPr>
            <a:lvl9pPr lvl="8" algn="ctr">
              <a:lnSpc>
                <a:spcPct val="100000"/>
              </a:lnSpc>
              <a:spcBef>
                <a:spcPts val="0"/>
              </a:spcBef>
              <a:spcAft>
                <a:spcPts val="0"/>
              </a:spcAft>
              <a:buClr>
                <a:schemeClr val="lt1"/>
              </a:buClr>
              <a:buSzPts val="4800"/>
              <a:buNone/>
              <a:defRPr sz="4800">
                <a:solidFill>
                  <a:schemeClr val="lt1"/>
                </a:solidFill>
              </a:defRPr>
            </a:lvl9pPr>
          </a:lstStyle>
          <a:p/>
        </p:txBody>
      </p:sp>
      <p:sp>
        <p:nvSpPr>
          <p:cNvPr id="77" name="Google Shape;77;p16"/>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 name="Shape 78"/>
        <p:cNvGrpSpPr/>
        <p:nvPr/>
      </p:nvGrpSpPr>
      <p:grpSpPr>
        <a:xfrm>
          <a:off x="0" y="0"/>
          <a:ext cx="0" cy="0"/>
          <a:chOff x="0" y="0"/>
          <a:chExt cx="0" cy="0"/>
        </a:xfrm>
      </p:grpSpPr>
      <p:sp>
        <p:nvSpPr>
          <p:cNvPr id="79" name="Google Shape;79;p17"/>
          <p:cNvSpPr/>
          <p:nvPr/>
        </p:nvSpPr>
        <p:spPr>
          <a:xfrm>
            <a:off x="4572000" y="12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0" name="Google Shape;80;p17"/>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81" name="Google Shape;81;p17"/>
          <p:cNvSpPr txBox="1"/>
          <p:nvPr>
            <p:ph type="title"/>
          </p:nvPr>
        </p:nvSpPr>
        <p:spPr>
          <a:xfrm>
            <a:off x="265500" y="1397350"/>
            <a:ext cx="4045200" cy="13182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Clr>
                <a:schemeClr val="dk1"/>
              </a:buClr>
              <a:buSzPts val="3600"/>
              <a:buNone/>
              <a:defRPr sz="3600">
                <a:solidFill>
                  <a:schemeClr val="dk1"/>
                </a:solidFill>
              </a:defRPr>
            </a:lvl2pPr>
            <a:lvl3pPr lvl="2" algn="ctr">
              <a:lnSpc>
                <a:spcPct val="100000"/>
              </a:lnSpc>
              <a:spcBef>
                <a:spcPts val="0"/>
              </a:spcBef>
              <a:spcAft>
                <a:spcPts val="0"/>
              </a:spcAft>
              <a:buClr>
                <a:schemeClr val="dk1"/>
              </a:buClr>
              <a:buSzPts val="3600"/>
              <a:buNone/>
              <a:defRPr sz="3600">
                <a:solidFill>
                  <a:schemeClr val="dk1"/>
                </a:solidFill>
              </a:defRPr>
            </a:lvl3pPr>
            <a:lvl4pPr lvl="3" algn="ctr">
              <a:lnSpc>
                <a:spcPct val="100000"/>
              </a:lnSpc>
              <a:spcBef>
                <a:spcPts val="0"/>
              </a:spcBef>
              <a:spcAft>
                <a:spcPts val="0"/>
              </a:spcAft>
              <a:buClr>
                <a:schemeClr val="dk1"/>
              </a:buClr>
              <a:buSzPts val="3600"/>
              <a:buNone/>
              <a:defRPr sz="3600">
                <a:solidFill>
                  <a:schemeClr val="dk1"/>
                </a:solidFill>
              </a:defRPr>
            </a:lvl4pPr>
            <a:lvl5pPr lvl="4" algn="ctr">
              <a:lnSpc>
                <a:spcPct val="100000"/>
              </a:lnSpc>
              <a:spcBef>
                <a:spcPts val="0"/>
              </a:spcBef>
              <a:spcAft>
                <a:spcPts val="0"/>
              </a:spcAft>
              <a:buClr>
                <a:schemeClr val="dk1"/>
              </a:buClr>
              <a:buSzPts val="3600"/>
              <a:buNone/>
              <a:defRPr sz="3600">
                <a:solidFill>
                  <a:schemeClr val="dk1"/>
                </a:solidFill>
              </a:defRPr>
            </a:lvl5pPr>
            <a:lvl6pPr lvl="5" algn="ctr">
              <a:lnSpc>
                <a:spcPct val="100000"/>
              </a:lnSpc>
              <a:spcBef>
                <a:spcPts val="0"/>
              </a:spcBef>
              <a:spcAft>
                <a:spcPts val="0"/>
              </a:spcAft>
              <a:buClr>
                <a:schemeClr val="dk1"/>
              </a:buClr>
              <a:buSzPts val="3600"/>
              <a:buNone/>
              <a:defRPr sz="3600">
                <a:solidFill>
                  <a:schemeClr val="dk1"/>
                </a:solidFill>
              </a:defRPr>
            </a:lvl6pPr>
            <a:lvl7pPr lvl="6" algn="ctr">
              <a:lnSpc>
                <a:spcPct val="100000"/>
              </a:lnSpc>
              <a:spcBef>
                <a:spcPts val="0"/>
              </a:spcBef>
              <a:spcAft>
                <a:spcPts val="0"/>
              </a:spcAft>
              <a:buClr>
                <a:schemeClr val="dk1"/>
              </a:buClr>
              <a:buSzPts val="3600"/>
              <a:buNone/>
              <a:defRPr sz="3600">
                <a:solidFill>
                  <a:schemeClr val="dk1"/>
                </a:solidFill>
              </a:defRPr>
            </a:lvl7pPr>
            <a:lvl8pPr lvl="7" algn="ctr">
              <a:lnSpc>
                <a:spcPct val="100000"/>
              </a:lnSpc>
              <a:spcBef>
                <a:spcPts val="0"/>
              </a:spcBef>
              <a:spcAft>
                <a:spcPts val="0"/>
              </a:spcAft>
              <a:buClr>
                <a:schemeClr val="dk1"/>
              </a:buClr>
              <a:buSzPts val="3600"/>
              <a:buNone/>
              <a:defRPr sz="3600">
                <a:solidFill>
                  <a:schemeClr val="dk1"/>
                </a:solidFill>
              </a:defRPr>
            </a:lvl8pPr>
            <a:lvl9pPr lvl="8" algn="ctr">
              <a:lnSpc>
                <a:spcPct val="100000"/>
              </a:lnSpc>
              <a:spcBef>
                <a:spcPts val="0"/>
              </a:spcBef>
              <a:spcAft>
                <a:spcPts val="0"/>
              </a:spcAft>
              <a:buClr>
                <a:schemeClr val="dk1"/>
              </a:buClr>
              <a:buSzPts val="3600"/>
              <a:buNone/>
              <a:defRPr sz="3600">
                <a:solidFill>
                  <a:schemeClr val="dk1"/>
                </a:solidFill>
              </a:defRPr>
            </a:lvl9pPr>
          </a:lstStyle>
          <a:p/>
        </p:txBody>
      </p:sp>
      <p:sp>
        <p:nvSpPr>
          <p:cNvPr id="82" name="Google Shape;82;p17"/>
          <p:cNvSpPr txBox="1"/>
          <p:nvPr>
            <p:ph idx="1" type="subTitle"/>
          </p:nvPr>
        </p:nvSpPr>
        <p:spPr>
          <a:xfrm>
            <a:off x="265500" y="273537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3" name="Google Shape;83;p17"/>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rgbClr val="000E54"/>
              </a:buClr>
              <a:buSzPts val="1800"/>
              <a:buChar char="●"/>
              <a:defRPr>
                <a:solidFill>
                  <a:srgbClr val="000E54"/>
                </a:solidFill>
              </a:defRPr>
            </a:lvl1pPr>
            <a:lvl2pPr indent="-317500" lvl="1" marL="914400" algn="l">
              <a:lnSpc>
                <a:spcPct val="115000"/>
              </a:lnSpc>
              <a:spcBef>
                <a:spcPts val="0"/>
              </a:spcBef>
              <a:spcAft>
                <a:spcPts val="0"/>
              </a:spcAft>
              <a:buClr>
                <a:srgbClr val="000E54"/>
              </a:buClr>
              <a:buSzPts val="1400"/>
              <a:buChar char="○"/>
              <a:defRPr>
                <a:solidFill>
                  <a:srgbClr val="000E54"/>
                </a:solidFill>
              </a:defRPr>
            </a:lvl2pPr>
            <a:lvl3pPr indent="-317500" lvl="2" marL="1371600" algn="l">
              <a:lnSpc>
                <a:spcPct val="115000"/>
              </a:lnSpc>
              <a:spcBef>
                <a:spcPts val="0"/>
              </a:spcBef>
              <a:spcAft>
                <a:spcPts val="0"/>
              </a:spcAft>
              <a:buClr>
                <a:srgbClr val="000E54"/>
              </a:buClr>
              <a:buSzPts val="1400"/>
              <a:buChar char="■"/>
              <a:defRPr>
                <a:solidFill>
                  <a:srgbClr val="000E54"/>
                </a:solidFill>
              </a:defRPr>
            </a:lvl3pPr>
            <a:lvl4pPr indent="-317500" lvl="3" marL="1828800" algn="l">
              <a:lnSpc>
                <a:spcPct val="115000"/>
              </a:lnSpc>
              <a:spcBef>
                <a:spcPts val="0"/>
              </a:spcBef>
              <a:spcAft>
                <a:spcPts val="0"/>
              </a:spcAft>
              <a:buClr>
                <a:srgbClr val="000E54"/>
              </a:buClr>
              <a:buSzPts val="1400"/>
              <a:buChar char="●"/>
              <a:defRPr>
                <a:solidFill>
                  <a:srgbClr val="000E54"/>
                </a:solidFill>
              </a:defRPr>
            </a:lvl4pPr>
            <a:lvl5pPr indent="-317500" lvl="4" marL="2286000" algn="l">
              <a:lnSpc>
                <a:spcPct val="115000"/>
              </a:lnSpc>
              <a:spcBef>
                <a:spcPts val="0"/>
              </a:spcBef>
              <a:spcAft>
                <a:spcPts val="0"/>
              </a:spcAft>
              <a:buClr>
                <a:srgbClr val="000E54"/>
              </a:buClr>
              <a:buSzPts val="1400"/>
              <a:buChar char="○"/>
              <a:defRPr>
                <a:solidFill>
                  <a:srgbClr val="000E54"/>
                </a:solidFill>
              </a:defRPr>
            </a:lvl5pPr>
            <a:lvl6pPr indent="-317500" lvl="5" marL="2743200" algn="l">
              <a:lnSpc>
                <a:spcPct val="115000"/>
              </a:lnSpc>
              <a:spcBef>
                <a:spcPts val="0"/>
              </a:spcBef>
              <a:spcAft>
                <a:spcPts val="0"/>
              </a:spcAft>
              <a:buClr>
                <a:srgbClr val="000E54"/>
              </a:buClr>
              <a:buSzPts val="1400"/>
              <a:buChar char="■"/>
              <a:defRPr>
                <a:solidFill>
                  <a:srgbClr val="000E54"/>
                </a:solidFill>
              </a:defRPr>
            </a:lvl6pPr>
            <a:lvl7pPr indent="-317500" lvl="6" marL="3200400" algn="l">
              <a:lnSpc>
                <a:spcPct val="115000"/>
              </a:lnSpc>
              <a:spcBef>
                <a:spcPts val="0"/>
              </a:spcBef>
              <a:spcAft>
                <a:spcPts val="0"/>
              </a:spcAft>
              <a:buClr>
                <a:srgbClr val="000E54"/>
              </a:buClr>
              <a:buSzPts val="1400"/>
              <a:buChar char="●"/>
              <a:defRPr>
                <a:solidFill>
                  <a:srgbClr val="000E54"/>
                </a:solidFill>
              </a:defRPr>
            </a:lvl7pPr>
            <a:lvl8pPr indent="-317500" lvl="7" marL="3657600" algn="l">
              <a:lnSpc>
                <a:spcPct val="115000"/>
              </a:lnSpc>
              <a:spcBef>
                <a:spcPts val="0"/>
              </a:spcBef>
              <a:spcAft>
                <a:spcPts val="0"/>
              </a:spcAft>
              <a:buClr>
                <a:srgbClr val="000E54"/>
              </a:buClr>
              <a:buSzPts val="1400"/>
              <a:buChar char="○"/>
              <a:defRPr>
                <a:solidFill>
                  <a:srgbClr val="000E54"/>
                </a:solidFill>
              </a:defRPr>
            </a:lvl8pPr>
            <a:lvl9pPr indent="-317500" lvl="8" marL="4114800" algn="l">
              <a:lnSpc>
                <a:spcPct val="115000"/>
              </a:lnSpc>
              <a:spcBef>
                <a:spcPts val="0"/>
              </a:spcBef>
              <a:spcAft>
                <a:spcPts val="0"/>
              </a:spcAft>
              <a:buClr>
                <a:srgbClr val="000E54"/>
              </a:buClr>
              <a:buSzPts val="1400"/>
              <a:buChar char="■"/>
              <a:defRPr>
                <a:solidFill>
                  <a:srgbClr val="000E54"/>
                </a:solidFill>
              </a:defRPr>
            </a:lvl9pPr>
          </a:lstStyle>
          <a:p/>
        </p:txBody>
      </p:sp>
      <p:sp>
        <p:nvSpPr>
          <p:cNvPr id="84" name="Google Shape;84;p17"/>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D44500"/>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D44500"/>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D44500"/>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D44500"/>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D44500"/>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D44500"/>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D44500"/>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D44500"/>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D44500"/>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1">
    <p:spTree>
      <p:nvGrpSpPr>
        <p:cNvPr id="85" name="Shape 85"/>
        <p:cNvGrpSpPr/>
        <p:nvPr/>
      </p:nvGrpSpPr>
      <p:grpSpPr>
        <a:xfrm>
          <a:off x="0" y="0"/>
          <a:ext cx="0" cy="0"/>
          <a:chOff x="0" y="0"/>
          <a:chExt cx="0" cy="0"/>
        </a:xfrm>
      </p:grpSpPr>
      <p:sp>
        <p:nvSpPr>
          <p:cNvPr id="86" name="Google Shape;86;p18"/>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87" name="Google Shape;87;p18"/>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8" name="Google Shape;88;p18"/>
          <p:cNvPicPr preferRelativeResize="0"/>
          <p:nvPr/>
        </p:nvPicPr>
        <p:blipFill>
          <a:blip r:embed="rId2">
            <a:alphaModFix/>
          </a:blip>
          <a:stretch>
            <a:fillRect/>
          </a:stretch>
        </p:blipFill>
        <p:spPr>
          <a:xfrm>
            <a:off x="145875" y="45720"/>
            <a:ext cx="886975" cy="3377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9" name="Shape 89"/>
        <p:cNvGrpSpPr/>
        <p:nvPr/>
      </p:nvGrpSpPr>
      <p:grpSpPr>
        <a:xfrm>
          <a:off x="0" y="0"/>
          <a:ext cx="0" cy="0"/>
          <a:chOff x="0" y="0"/>
          <a:chExt cx="0" cy="0"/>
        </a:xfrm>
      </p:grpSpPr>
      <p:cxnSp>
        <p:nvCxnSpPr>
          <p:cNvPr id="90" name="Google Shape;90;p19"/>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91" name="Google Shape;91;p19"/>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sp>
        <p:nvSpPr>
          <p:cNvPr id="92" name="Google Shape;92;p19"/>
          <p:cNvSpPr txBox="1"/>
          <p:nvPr>
            <p:ph type="ctrTitle"/>
          </p:nvPr>
        </p:nvSpPr>
        <p:spPr>
          <a:xfrm>
            <a:off x="2371725" y="630225"/>
            <a:ext cx="6331500" cy="1542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93" name="Google Shape;93;p19"/>
          <p:cNvSpPr txBox="1"/>
          <p:nvPr>
            <p:ph idx="1" type="subTitle"/>
          </p:nvPr>
        </p:nvSpPr>
        <p:spPr>
          <a:xfrm>
            <a:off x="2390267" y="3238450"/>
            <a:ext cx="6331500" cy="1241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1800"/>
              <a:buNone/>
              <a:defRPr>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94" name="Google Shape;94;p19"/>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5" name="Shape 95"/>
        <p:cNvGrpSpPr/>
        <p:nvPr/>
      </p:nvGrpSpPr>
      <p:grpSpPr>
        <a:xfrm>
          <a:off x="0" y="0"/>
          <a:ext cx="0" cy="0"/>
          <a:chOff x="0" y="0"/>
          <a:chExt cx="0" cy="0"/>
        </a:xfrm>
      </p:grpSpPr>
      <p:cxnSp>
        <p:nvCxnSpPr>
          <p:cNvPr id="96" name="Google Shape;96;p20"/>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97" name="Google Shape;97;p20"/>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sp>
        <p:nvSpPr>
          <p:cNvPr id="98" name="Google Shape;98;p20"/>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3000"/>
              <a:buNone/>
              <a:defRPr>
                <a:solidFill>
                  <a:schemeClr val="lt1"/>
                </a:solidFill>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9" name="Google Shape;99;p20"/>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100" name="Google Shape;100;p20"/>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1" name="Shape 101"/>
        <p:cNvGrpSpPr/>
        <p:nvPr/>
      </p:nvGrpSpPr>
      <p:grpSpPr>
        <a:xfrm>
          <a:off x="0" y="0"/>
          <a:ext cx="0" cy="0"/>
          <a:chOff x="0" y="0"/>
          <a:chExt cx="0" cy="0"/>
        </a:xfrm>
      </p:grpSpPr>
      <p:cxnSp>
        <p:nvCxnSpPr>
          <p:cNvPr id="102" name="Google Shape;102;p21"/>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03" name="Google Shape;103;p21"/>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sp>
        <p:nvSpPr>
          <p:cNvPr id="104" name="Google Shape;104;p2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05" name="Google Shape;105;p21"/>
          <p:cNvSpPr txBox="1"/>
          <p:nvPr>
            <p:ph idx="1" type="body"/>
          </p:nvPr>
        </p:nvSpPr>
        <p:spPr>
          <a:xfrm>
            <a:off x="2400303" y="1602675"/>
            <a:ext cx="3071400" cy="3002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6" name="Google Shape;106;p21"/>
          <p:cNvSpPr txBox="1"/>
          <p:nvPr>
            <p:ph idx="2" type="body"/>
          </p:nvPr>
        </p:nvSpPr>
        <p:spPr>
          <a:xfrm>
            <a:off x="5650572" y="1602675"/>
            <a:ext cx="3071400" cy="3002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07" name="Google Shape;107;p2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8" name="Shape 108"/>
        <p:cNvGrpSpPr/>
        <p:nvPr/>
      </p:nvGrpSpPr>
      <p:grpSpPr>
        <a:xfrm>
          <a:off x="0" y="0"/>
          <a:ext cx="0" cy="0"/>
          <a:chOff x="0" y="0"/>
          <a:chExt cx="0" cy="0"/>
        </a:xfrm>
      </p:grpSpPr>
      <p:sp>
        <p:nvSpPr>
          <p:cNvPr id="109" name="Google Shape;109;p22"/>
          <p:cNvSpPr txBox="1"/>
          <p:nvPr>
            <p:ph type="title"/>
          </p:nvPr>
        </p:nvSpPr>
        <p:spPr>
          <a:xfrm>
            <a:off x="303300" y="411575"/>
            <a:ext cx="8520600" cy="639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10" name="Google Shape;110;p22"/>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1" name="Shape 111"/>
        <p:cNvGrpSpPr/>
        <p:nvPr/>
      </p:nvGrpSpPr>
      <p:grpSpPr>
        <a:xfrm>
          <a:off x="0" y="0"/>
          <a:ext cx="0" cy="0"/>
          <a:chOff x="0" y="0"/>
          <a:chExt cx="0" cy="0"/>
        </a:xfrm>
      </p:grpSpPr>
      <p:sp>
        <p:nvSpPr>
          <p:cNvPr id="112" name="Google Shape;112;p23"/>
          <p:cNvSpPr txBox="1"/>
          <p:nvPr>
            <p:ph type="title"/>
          </p:nvPr>
        </p:nvSpPr>
        <p:spPr>
          <a:xfrm>
            <a:off x="319500" y="936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13" name="Google Shape;113;p23"/>
          <p:cNvSpPr txBox="1"/>
          <p:nvPr>
            <p:ph idx="1" type="body"/>
          </p:nvPr>
        </p:nvSpPr>
        <p:spPr>
          <a:xfrm>
            <a:off x="319500" y="1846804"/>
            <a:ext cx="2808000" cy="28062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14" name="Google Shape;114;p23"/>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5" name="Shape 115"/>
        <p:cNvGrpSpPr/>
        <p:nvPr/>
      </p:nvGrpSpPr>
      <p:grpSpPr>
        <a:xfrm>
          <a:off x="0" y="0"/>
          <a:ext cx="0" cy="0"/>
          <a:chOff x="0" y="0"/>
          <a:chExt cx="0" cy="0"/>
        </a:xfrm>
      </p:grpSpPr>
      <p:sp>
        <p:nvSpPr>
          <p:cNvPr id="116" name="Google Shape;116;p24"/>
          <p:cNvSpPr txBox="1"/>
          <p:nvPr>
            <p:ph type="title"/>
          </p:nvPr>
        </p:nvSpPr>
        <p:spPr>
          <a:xfrm>
            <a:off x="283103" y="712141"/>
            <a:ext cx="6244200" cy="38355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117" name="Google Shape;117;p24"/>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8" name="Shape 118"/>
        <p:cNvGrpSpPr/>
        <p:nvPr/>
      </p:nvGrpSpPr>
      <p:grpSpPr>
        <a:xfrm>
          <a:off x="0" y="0"/>
          <a:ext cx="0" cy="0"/>
          <a:chOff x="0" y="0"/>
          <a:chExt cx="0" cy="0"/>
        </a:xfrm>
      </p:grpSpPr>
      <p:cxnSp>
        <p:nvCxnSpPr>
          <p:cNvPr id="119" name="Google Shape;119;p25"/>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20" name="Google Shape;120;p25"/>
          <p:cNvSpPr txBox="1"/>
          <p:nvPr>
            <p:ph idx="1" type="body"/>
          </p:nvPr>
        </p:nvSpPr>
        <p:spPr>
          <a:xfrm>
            <a:off x="328017" y="4226025"/>
            <a:ext cx="8388600" cy="3936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121" name="Google Shape;121;p25"/>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2" name="Shape 122"/>
        <p:cNvGrpSpPr/>
        <p:nvPr/>
      </p:nvGrpSpPr>
      <p:grpSpPr>
        <a:xfrm>
          <a:off x="0" y="0"/>
          <a:ext cx="0" cy="0"/>
          <a:chOff x="0" y="0"/>
          <a:chExt cx="0" cy="0"/>
        </a:xfrm>
      </p:grpSpPr>
      <p:cxnSp>
        <p:nvCxnSpPr>
          <p:cNvPr id="123" name="Google Shape;123;p26"/>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cxnSp>
        <p:nvCxnSpPr>
          <p:cNvPr id="124" name="Google Shape;124;p26"/>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sp>
        <p:nvSpPr>
          <p:cNvPr id="125" name="Google Shape;125;p26"/>
          <p:cNvSpPr txBox="1"/>
          <p:nvPr>
            <p:ph hasCustomPrompt="1" type="title"/>
          </p:nvPr>
        </p:nvSpPr>
        <p:spPr>
          <a:xfrm>
            <a:off x="853950" y="1304850"/>
            <a:ext cx="7436100" cy="15384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9600"/>
              <a:buNone/>
              <a:defRPr sz="9600"/>
            </a:lvl1pPr>
            <a:lvl2pPr lvl="1" algn="ctr">
              <a:lnSpc>
                <a:spcPct val="100000"/>
              </a:lnSpc>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lnSpc>
                <a:spcPct val="100000"/>
              </a:lnSpc>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lnSpc>
                <a:spcPct val="100000"/>
              </a:lnSpc>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lnSpc>
                <a:spcPct val="100000"/>
              </a:lnSpc>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lnSpc>
                <a:spcPct val="100000"/>
              </a:lnSpc>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lnSpc>
                <a:spcPct val="100000"/>
              </a:lnSpc>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lnSpc>
                <a:spcPct val="100000"/>
              </a:lnSpc>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lnSpc>
                <a:spcPct val="100000"/>
              </a:lnSpc>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126" name="Google Shape;126;p26"/>
          <p:cNvSpPr txBox="1"/>
          <p:nvPr>
            <p:ph idx="1" type="body"/>
          </p:nvPr>
        </p:nvSpPr>
        <p:spPr>
          <a:xfrm>
            <a:off x="853950" y="2919450"/>
            <a:ext cx="7436100" cy="10716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Font typeface="Raleway"/>
              <a:buChar char="●"/>
              <a:defRPr>
                <a:latin typeface="Raleway"/>
                <a:ea typeface="Raleway"/>
                <a:cs typeface="Raleway"/>
                <a:sym typeface="Raleway"/>
              </a:defRPr>
            </a:lvl1pPr>
            <a:lvl2pPr indent="-317500" lvl="1" marL="914400" algn="ctr">
              <a:lnSpc>
                <a:spcPct val="115000"/>
              </a:lnSpc>
              <a:spcBef>
                <a:spcPts val="0"/>
              </a:spcBef>
              <a:spcAft>
                <a:spcPts val="0"/>
              </a:spcAft>
              <a:buSzPts val="1400"/>
              <a:buFont typeface="Raleway"/>
              <a:buChar char="○"/>
              <a:defRPr>
                <a:latin typeface="Raleway"/>
                <a:ea typeface="Raleway"/>
                <a:cs typeface="Raleway"/>
                <a:sym typeface="Raleway"/>
              </a:defRPr>
            </a:lvl2pPr>
            <a:lvl3pPr indent="-317500" lvl="2" marL="1371600" algn="ctr">
              <a:lnSpc>
                <a:spcPct val="115000"/>
              </a:lnSpc>
              <a:spcBef>
                <a:spcPts val="0"/>
              </a:spcBef>
              <a:spcAft>
                <a:spcPts val="0"/>
              </a:spcAft>
              <a:buSzPts val="1400"/>
              <a:buFont typeface="Raleway"/>
              <a:buChar char="■"/>
              <a:defRPr>
                <a:latin typeface="Raleway"/>
                <a:ea typeface="Raleway"/>
                <a:cs typeface="Raleway"/>
                <a:sym typeface="Raleway"/>
              </a:defRPr>
            </a:lvl3pPr>
            <a:lvl4pPr indent="-317500" lvl="3" marL="1828800" algn="ctr">
              <a:lnSpc>
                <a:spcPct val="115000"/>
              </a:lnSpc>
              <a:spcBef>
                <a:spcPts val="0"/>
              </a:spcBef>
              <a:spcAft>
                <a:spcPts val="0"/>
              </a:spcAft>
              <a:buSzPts val="1400"/>
              <a:buFont typeface="Raleway"/>
              <a:buChar char="●"/>
              <a:defRPr>
                <a:latin typeface="Raleway"/>
                <a:ea typeface="Raleway"/>
                <a:cs typeface="Raleway"/>
                <a:sym typeface="Raleway"/>
              </a:defRPr>
            </a:lvl4pPr>
            <a:lvl5pPr indent="-317500" lvl="4" marL="2286000" algn="ctr">
              <a:lnSpc>
                <a:spcPct val="115000"/>
              </a:lnSpc>
              <a:spcBef>
                <a:spcPts val="0"/>
              </a:spcBef>
              <a:spcAft>
                <a:spcPts val="0"/>
              </a:spcAft>
              <a:buSzPts val="1400"/>
              <a:buFont typeface="Raleway"/>
              <a:buChar char="○"/>
              <a:defRPr>
                <a:latin typeface="Raleway"/>
                <a:ea typeface="Raleway"/>
                <a:cs typeface="Raleway"/>
                <a:sym typeface="Raleway"/>
              </a:defRPr>
            </a:lvl5pPr>
            <a:lvl6pPr indent="-317500" lvl="5" marL="2743200" algn="ctr">
              <a:lnSpc>
                <a:spcPct val="115000"/>
              </a:lnSpc>
              <a:spcBef>
                <a:spcPts val="0"/>
              </a:spcBef>
              <a:spcAft>
                <a:spcPts val="0"/>
              </a:spcAft>
              <a:buSzPts val="1400"/>
              <a:buFont typeface="Raleway"/>
              <a:buChar char="■"/>
              <a:defRPr>
                <a:latin typeface="Raleway"/>
                <a:ea typeface="Raleway"/>
                <a:cs typeface="Raleway"/>
                <a:sym typeface="Raleway"/>
              </a:defRPr>
            </a:lvl6pPr>
            <a:lvl7pPr indent="-317500" lvl="6" marL="3200400" algn="ctr">
              <a:lnSpc>
                <a:spcPct val="115000"/>
              </a:lnSpc>
              <a:spcBef>
                <a:spcPts val="0"/>
              </a:spcBef>
              <a:spcAft>
                <a:spcPts val="0"/>
              </a:spcAft>
              <a:buSzPts val="1400"/>
              <a:buFont typeface="Raleway"/>
              <a:buChar char="●"/>
              <a:defRPr>
                <a:latin typeface="Raleway"/>
                <a:ea typeface="Raleway"/>
                <a:cs typeface="Raleway"/>
                <a:sym typeface="Raleway"/>
              </a:defRPr>
            </a:lvl7pPr>
            <a:lvl8pPr indent="-317500" lvl="7" marL="3657600" algn="ctr">
              <a:lnSpc>
                <a:spcPct val="115000"/>
              </a:lnSpc>
              <a:spcBef>
                <a:spcPts val="0"/>
              </a:spcBef>
              <a:spcAft>
                <a:spcPts val="0"/>
              </a:spcAft>
              <a:buSzPts val="1400"/>
              <a:buFont typeface="Raleway"/>
              <a:buChar char="○"/>
              <a:defRPr>
                <a:latin typeface="Raleway"/>
                <a:ea typeface="Raleway"/>
                <a:cs typeface="Raleway"/>
                <a:sym typeface="Raleway"/>
              </a:defRPr>
            </a:lvl8pPr>
            <a:lvl9pPr indent="-317500" lvl="8" marL="4114800" algn="ctr">
              <a:lnSpc>
                <a:spcPct val="115000"/>
              </a:lnSpc>
              <a:spcBef>
                <a:spcPts val="0"/>
              </a:spcBef>
              <a:spcAft>
                <a:spcPts val="0"/>
              </a:spcAft>
              <a:buSzPts val="1400"/>
              <a:buFont typeface="Raleway"/>
              <a:buChar char="■"/>
              <a:defRPr>
                <a:latin typeface="Raleway"/>
                <a:ea typeface="Raleway"/>
                <a:cs typeface="Raleway"/>
                <a:sym typeface="Raleway"/>
              </a:defRPr>
            </a:lvl9pPr>
          </a:lstStyle>
          <a:p/>
        </p:txBody>
      </p:sp>
      <p:sp>
        <p:nvSpPr>
          <p:cNvPr id="127" name="Google Shape;127;p26"/>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sp>
        <p:nvSpPr>
          <p:cNvPr id="24" name="Google Shape;24;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000"/>
              <a:buNone/>
              <a:defRPr>
                <a:solidFill>
                  <a:schemeClr val="lt1"/>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26" name="Google Shape;26;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cxnSp>
        <p:nvCxnSpPr>
          <p:cNvPr id="28" name="Google Shape;28;p5"/>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29" name="Google Shape;29;p5"/>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sp>
        <p:nvSpPr>
          <p:cNvPr id="30" name="Google Shape;30;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9" name="Google Shape;39;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 name="Google Shape;40;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3" name="Google Shape;43;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4572000" y="12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 name="Google Shape;46;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7" name="Google Shape;47;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48" name="Google Shape;48;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9" name="Google Shape;4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rgbClr val="D44500"/>
              </a:buClr>
              <a:buSzPts val="1800"/>
              <a:buChar char="●"/>
              <a:defRPr>
                <a:solidFill>
                  <a:srgbClr val="D44500"/>
                </a:solidFill>
              </a:defRPr>
            </a:lvl1pPr>
            <a:lvl2pPr indent="-317500" lvl="1" marL="914400">
              <a:spcBef>
                <a:spcPts val="0"/>
              </a:spcBef>
              <a:spcAft>
                <a:spcPts val="0"/>
              </a:spcAft>
              <a:buClr>
                <a:srgbClr val="D44500"/>
              </a:buClr>
              <a:buSzPts val="1400"/>
              <a:buChar char="○"/>
              <a:defRPr>
                <a:solidFill>
                  <a:srgbClr val="D44500"/>
                </a:solidFill>
              </a:defRPr>
            </a:lvl2pPr>
            <a:lvl3pPr indent="-317500" lvl="2" marL="1371600">
              <a:spcBef>
                <a:spcPts val="0"/>
              </a:spcBef>
              <a:spcAft>
                <a:spcPts val="0"/>
              </a:spcAft>
              <a:buClr>
                <a:srgbClr val="D44500"/>
              </a:buClr>
              <a:buSzPts val="1400"/>
              <a:buChar char="■"/>
              <a:defRPr>
                <a:solidFill>
                  <a:srgbClr val="D44500"/>
                </a:solidFill>
              </a:defRPr>
            </a:lvl3pPr>
            <a:lvl4pPr indent="-317500" lvl="3" marL="1828800">
              <a:spcBef>
                <a:spcPts val="0"/>
              </a:spcBef>
              <a:spcAft>
                <a:spcPts val="0"/>
              </a:spcAft>
              <a:buClr>
                <a:srgbClr val="D44500"/>
              </a:buClr>
              <a:buSzPts val="1400"/>
              <a:buChar char="●"/>
              <a:defRPr>
                <a:solidFill>
                  <a:srgbClr val="D44500"/>
                </a:solidFill>
              </a:defRPr>
            </a:lvl4pPr>
            <a:lvl5pPr indent="-317500" lvl="4" marL="2286000">
              <a:spcBef>
                <a:spcPts val="0"/>
              </a:spcBef>
              <a:spcAft>
                <a:spcPts val="0"/>
              </a:spcAft>
              <a:buClr>
                <a:srgbClr val="D44500"/>
              </a:buClr>
              <a:buSzPts val="1400"/>
              <a:buChar char="○"/>
              <a:defRPr>
                <a:solidFill>
                  <a:srgbClr val="D44500"/>
                </a:solidFill>
              </a:defRPr>
            </a:lvl5pPr>
            <a:lvl6pPr indent="-317500" lvl="5" marL="2743200">
              <a:spcBef>
                <a:spcPts val="0"/>
              </a:spcBef>
              <a:spcAft>
                <a:spcPts val="0"/>
              </a:spcAft>
              <a:buClr>
                <a:srgbClr val="D44500"/>
              </a:buClr>
              <a:buSzPts val="1400"/>
              <a:buChar char="■"/>
              <a:defRPr>
                <a:solidFill>
                  <a:srgbClr val="D44500"/>
                </a:solidFill>
              </a:defRPr>
            </a:lvl6pPr>
            <a:lvl7pPr indent="-317500" lvl="6" marL="3200400">
              <a:spcBef>
                <a:spcPts val="0"/>
              </a:spcBef>
              <a:spcAft>
                <a:spcPts val="0"/>
              </a:spcAft>
              <a:buClr>
                <a:srgbClr val="D44500"/>
              </a:buClr>
              <a:buSzPts val="1400"/>
              <a:buChar char="●"/>
              <a:defRPr>
                <a:solidFill>
                  <a:srgbClr val="D44500"/>
                </a:solidFill>
              </a:defRPr>
            </a:lvl7pPr>
            <a:lvl8pPr indent="-317500" lvl="7" marL="3657600">
              <a:spcBef>
                <a:spcPts val="0"/>
              </a:spcBef>
              <a:spcAft>
                <a:spcPts val="0"/>
              </a:spcAft>
              <a:buClr>
                <a:srgbClr val="D44500"/>
              </a:buClr>
              <a:buSzPts val="1400"/>
              <a:buChar char="○"/>
              <a:defRPr>
                <a:solidFill>
                  <a:srgbClr val="D44500"/>
                </a:solidFill>
              </a:defRPr>
            </a:lvl8pPr>
            <a:lvl9pPr indent="-317500" lvl="8" marL="4114800">
              <a:spcBef>
                <a:spcPts val="0"/>
              </a:spcBef>
              <a:spcAft>
                <a:spcPts val="0"/>
              </a:spcAft>
              <a:buClr>
                <a:srgbClr val="D44500"/>
              </a:buClr>
              <a:buSzPts val="1400"/>
              <a:buChar char="■"/>
              <a:defRPr>
                <a:solidFill>
                  <a:srgbClr val="D44500"/>
                </a:solidFill>
              </a:defRPr>
            </a:lvl9pPr>
          </a:lstStyle>
          <a:p/>
        </p:txBody>
      </p:sp>
      <p:sp>
        <p:nvSpPr>
          <p:cNvPr id="50" name="Google Shape;50;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rgbClr val="D44500"/>
                </a:solidFill>
                <a:latin typeface="Raleway"/>
                <a:ea typeface="Raleway"/>
                <a:cs typeface="Raleway"/>
                <a:sym typeface="Raleway"/>
              </a:defRPr>
            </a:lvl1pPr>
            <a:lvl2pPr lvl="1">
              <a:buNone/>
              <a:defRPr>
                <a:solidFill>
                  <a:srgbClr val="D44500"/>
                </a:solidFill>
                <a:latin typeface="Raleway"/>
                <a:ea typeface="Raleway"/>
                <a:cs typeface="Raleway"/>
                <a:sym typeface="Raleway"/>
              </a:defRPr>
            </a:lvl2pPr>
            <a:lvl3pPr lvl="2">
              <a:buNone/>
              <a:defRPr>
                <a:solidFill>
                  <a:srgbClr val="D44500"/>
                </a:solidFill>
                <a:latin typeface="Raleway"/>
                <a:ea typeface="Raleway"/>
                <a:cs typeface="Raleway"/>
                <a:sym typeface="Raleway"/>
              </a:defRPr>
            </a:lvl3pPr>
            <a:lvl4pPr lvl="3">
              <a:buNone/>
              <a:defRPr>
                <a:solidFill>
                  <a:srgbClr val="D44500"/>
                </a:solidFill>
                <a:latin typeface="Raleway"/>
                <a:ea typeface="Raleway"/>
                <a:cs typeface="Raleway"/>
                <a:sym typeface="Raleway"/>
              </a:defRPr>
            </a:lvl4pPr>
            <a:lvl5pPr lvl="4">
              <a:buNone/>
              <a:defRPr>
                <a:solidFill>
                  <a:srgbClr val="D44500"/>
                </a:solidFill>
                <a:latin typeface="Raleway"/>
                <a:ea typeface="Raleway"/>
                <a:cs typeface="Raleway"/>
                <a:sym typeface="Raleway"/>
              </a:defRPr>
            </a:lvl5pPr>
            <a:lvl6pPr lvl="5">
              <a:buNone/>
              <a:defRPr>
                <a:solidFill>
                  <a:srgbClr val="D44500"/>
                </a:solidFill>
                <a:latin typeface="Raleway"/>
                <a:ea typeface="Raleway"/>
                <a:cs typeface="Raleway"/>
                <a:sym typeface="Raleway"/>
              </a:defRPr>
            </a:lvl6pPr>
            <a:lvl7pPr lvl="6">
              <a:buNone/>
              <a:defRPr>
                <a:solidFill>
                  <a:srgbClr val="D44500"/>
                </a:solidFill>
                <a:latin typeface="Raleway"/>
                <a:ea typeface="Raleway"/>
                <a:cs typeface="Raleway"/>
                <a:sym typeface="Raleway"/>
              </a:defRPr>
            </a:lvl7pPr>
            <a:lvl8pPr lvl="7">
              <a:buNone/>
              <a:defRPr>
                <a:solidFill>
                  <a:srgbClr val="D44500"/>
                </a:solidFill>
                <a:latin typeface="Raleway"/>
                <a:ea typeface="Raleway"/>
                <a:cs typeface="Raleway"/>
                <a:sym typeface="Raleway"/>
              </a:defRPr>
            </a:lvl8pPr>
            <a:lvl9pPr lvl="8">
              <a:buNone/>
              <a:defRPr>
                <a:solidFill>
                  <a:srgbClr val="D44500"/>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 name="Shape 51"/>
        <p:cNvGrpSpPr/>
        <p:nvPr/>
      </p:nvGrpSpPr>
      <p:grpSpPr>
        <a:xfrm>
          <a:off x="0" y="0"/>
          <a:ext cx="0" cy="0"/>
          <a:chOff x="0" y="0"/>
          <a:chExt cx="0" cy="0"/>
        </a:xfrm>
      </p:grpSpPr>
      <p:cxnSp>
        <p:nvCxnSpPr>
          <p:cNvPr id="52" name="Google Shape;52;p10"/>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53" name="Google Shape;53;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4" name="Google Shape;54;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latin typeface="Raleway"/>
                <a:ea typeface="Raleway"/>
                <a:cs typeface="Raleway"/>
                <a:sym typeface="Raleway"/>
              </a:defRPr>
            </a:lvl1pPr>
            <a:lvl2pPr lvl="1">
              <a:buNone/>
              <a:defRPr>
                <a:solidFill>
                  <a:schemeClr val="lt1"/>
                </a:solidFill>
                <a:latin typeface="Raleway"/>
                <a:ea typeface="Raleway"/>
                <a:cs typeface="Raleway"/>
                <a:sym typeface="Raleway"/>
              </a:defRPr>
            </a:lvl2pPr>
            <a:lvl3pPr lvl="2">
              <a:buNone/>
              <a:defRPr>
                <a:solidFill>
                  <a:schemeClr val="lt1"/>
                </a:solidFill>
                <a:latin typeface="Raleway"/>
                <a:ea typeface="Raleway"/>
                <a:cs typeface="Raleway"/>
                <a:sym typeface="Raleway"/>
              </a:defRPr>
            </a:lvl3pPr>
            <a:lvl4pPr lvl="3">
              <a:buNone/>
              <a:defRPr>
                <a:solidFill>
                  <a:schemeClr val="lt1"/>
                </a:solidFill>
                <a:latin typeface="Raleway"/>
                <a:ea typeface="Raleway"/>
                <a:cs typeface="Raleway"/>
                <a:sym typeface="Raleway"/>
              </a:defRPr>
            </a:lvl4pPr>
            <a:lvl5pPr lvl="4">
              <a:buNone/>
              <a:defRPr>
                <a:solidFill>
                  <a:schemeClr val="lt1"/>
                </a:solidFill>
                <a:latin typeface="Raleway"/>
                <a:ea typeface="Raleway"/>
                <a:cs typeface="Raleway"/>
                <a:sym typeface="Raleway"/>
              </a:defRPr>
            </a:lvl5pPr>
            <a:lvl6pPr lvl="5">
              <a:buNone/>
              <a:defRPr>
                <a:solidFill>
                  <a:schemeClr val="lt1"/>
                </a:solidFill>
                <a:latin typeface="Raleway"/>
                <a:ea typeface="Raleway"/>
                <a:cs typeface="Raleway"/>
                <a:sym typeface="Raleway"/>
              </a:defRPr>
            </a:lvl6pPr>
            <a:lvl7pPr lvl="6">
              <a:buNone/>
              <a:defRPr>
                <a:solidFill>
                  <a:schemeClr val="lt1"/>
                </a:solidFill>
                <a:latin typeface="Raleway"/>
                <a:ea typeface="Raleway"/>
                <a:cs typeface="Raleway"/>
                <a:sym typeface="Raleway"/>
              </a:defRPr>
            </a:lvl7pPr>
            <a:lvl8pPr lvl="7">
              <a:buNone/>
              <a:defRPr>
                <a:solidFill>
                  <a:schemeClr val="lt1"/>
                </a:solidFill>
                <a:latin typeface="Raleway"/>
                <a:ea typeface="Raleway"/>
                <a:cs typeface="Raleway"/>
                <a:sym typeface="Raleway"/>
              </a:defRPr>
            </a:lvl8pPr>
            <a:lvl9pPr lvl="8">
              <a:buNone/>
              <a:defRPr>
                <a:solidFill>
                  <a:schemeClr val="lt1"/>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image" Target="../media/image1.png"/><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rgbClr val="D445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3000"/>
              <a:buFont typeface="Raleway"/>
              <a:buNone/>
              <a:defRPr b="1" sz="3000">
                <a:solidFill>
                  <a:schemeClr val="lt1"/>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1"/>
              </a:buClr>
              <a:buSzPts val="1800"/>
              <a:buFont typeface="Raleway"/>
              <a:buChar char="●"/>
              <a:defRPr sz="1800">
                <a:solidFill>
                  <a:schemeClr val="lt1"/>
                </a:solidFill>
                <a:latin typeface="Raleway"/>
                <a:ea typeface="Raleway"/>
                <a:cs typeface="Raleway"/>
                <a:sym typeface="Raleway"/>
              </a:defRPr>
            </a:lvl1pPr>
            <a:lvl2pPr indent="-317500" lvl="1" marL="914400">
              <a:lnSpc>
                <a:spcPct val="115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2pPr>
            <a:lvl3pPr indent="-317500" lvl="2" marL="1371600">
              <a:lnSpc>
                <a:spcPct val="115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3pPr>
            <a:lvl4pPr indent="-317500" lvl="3" marL="1828800">
              <a:lnSpc>
                <a:spcPct val="115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4pPr>
            <a:lvl5pPr indent="-317500" lvl="4" marL="2286000">
              <a:lnSpc>
                <a:spcPct val="115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5pPr>
            <a:lvl6pPr indent="-317500" lvl="5" marL="2743200">
              <a:lnSpc>
                <a:spcPct val="115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6pPr>
            <a:lvl7pPr indent="-317500" lvl="6" marL="3200400">
              <a:lnSpc>
                <a:spcPct val="115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7pPr>
            <a:lvl8pPr indent="-317500" lvl="7" marL="3657600">
              <a:lnSpc>
                <a:spcPct val="115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8pPr>
            <a:lvl9pPr indent="-317500" lvl="8" marL="4114800">
              <a:lnSpc>
                <a:spcPct val="115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
            <a:alphaModFix/>
          </a:blip>
          <a:stretch>
            <a:fillRect/>
          </a:stretch>
        </p:blipFill>
        <p:spPr>
          <a:xfrm>
            <a:off x="139450" y="53000"/>
            <a:ext cx="893625" cy="3078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rgbClr val="000E54"/>
        </a:solidFill>
      </p:bgPr>
    </p:bg>
    <p:spTree>
      <p:nvGrpSpPr>
        <p:cNvPr id="66" name="Shape 66"/>
        <p:cNvGrpSpPr/>
        <p:nvPr/>
      </p:nvGrpSpPr>
      <p:grpSpPr>
        <a:xfrm>
          <a:off x="0" y="0"/>
          <a:ext cx="0" cy="0"/>
          <a:chOff x="0" y="0"/>
          <a:chExt cx="0" cy="0"/>
        </a:xfrm>
      </p:grpSpPr>
      <p:sp>
        <p:nvSpPr>
          <p:cNvPr id="67" name="Google Shape;67;p14"/>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lt1"/>
              </a:buClr>
              <a:buSzPts val="3000"/>
              <a:buFont typeface="Raleway"/>
              <a:buNone/>
              <a:defRPr b="1" i="0" sz="3000" u="none" cap="none" strike="noStrike">
                <a:solidFill>
                  <a:schemeClr val="lt1"/>
                </a:solidFill>
                <a:latin typeface="Raleway"/>
                <a:ea typeface="Raleway"/>
                <a:cs typeface="Raleway"/>
                <a:sym typeface="Raleway"/>
              </a:defRPr>
            </a:lvl1pPr>
            <a:lvl2pPr lvl="1"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9pPr>
          </a:lstStyle>
          <a:p/>
        </p:txBody>
      </p:sp>
      <p:sp>
        <p:nvSpPr>
          <p:cNvPr id="68" name="Google Shape;68;p14"/>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lt1"/>
              </a:buClr>
              <a:buSzPts val="1800"/>
              <a:buFont typeface="Raleway"/>
              <a:buChar char="●"/>
              <a:defRPr b="0" i="0" sz="1800" u="none" cap="none" strike="noStrike">
                <a:solidFill>
                  <a:schemeClr val="lt1"/>
                </a:solidFill>
                <a:latin typeface="Raleway"/>
                <a:ea typeface="Raleway"/>
                <a:cs typeface="Raleway"/>
                <a:sym typeface="Raleway"/>
              </a:defRPr>
            </a:lvl1pPr>
            <a:lvl2pPr indent="-317500" lvl="1" marL="914400" marR="0" rtl="0" algn="l">
              <a:lnSpc>
                <a:spcPct val="115000"/>
              </a:lnSpc>
              <a:spcBef>
                <a:spcPts val="0"/>
              </a:spcBef>
              <a:spcAft>
                <a:spcPts val="0"/>
              </a:spcAft>
              <a:buClr>
                <a:schemeClr val="lt1"/>
              </a:buClr>
              <a:buSzPts val="1400"/>
              <a:buFont typeface="Raleway"/>
              <a:buChar char="○"/>
              <a:defRPr b="0" i="0" sz="1400" u="none" cap="none" strike="noStrike">
                <a:solidFill>
                  <a:schemeClr val="lt1"/>
                </a:solidFill>
                <a:latin typeface="Raleway"/>
                <a:ea typeface="Raleway"/>
                <a:cs typeface="Raleway"/>
                <a:sym typeface="Raleway"/>
              </a:defRPr>
            </a:lvl2pPr>
            <a:lvl3pPr indent="-317500" lvl="2" marL="1371600" marR="0" rtl="0" algn="l">
              <a:lnSpc>
                <a:spcPct val="115000"/>
              </a:lnSpc>
              <a:spcBef>
                <a:spcPts val="0"/>
              </a:spcBef>
              <a:spcAft>
                <a:spcPts val="0"/>
              </a:spcAft>
              <a:buClr>
                <a:schemeClr val="lt1"/>
              </a:buClr>
              <a:buSzPts val="1400"/>
              <a:buFont typeface="Raleway"/>
              <a:buChar char="■"/>
              <a:defRPr b="0" i="0" sz="1400" u="none" cap="none" strike="noStrike">
                <a:solidFill>
                  <a:schemeClr val="lt1"/>
                </a:solidFill>
                <a:latin typeface="Raleway"/>
                <a:ea typeface="Raleway"/>
                <a:cs typeface="Raleway"/>
                <a:sym typeface="Raleway"/>
              </a:defRPr>
            </a:lvl3pPr>
            <a:lvl4pPr indent="-317500" lvl="3" marL="1828800" marR="0" rtl="0" algn="l">
              <a:lnSpc>
                <a:spcPct val="115000"/>
              </a:lnSpc>
              <a:spcBef>
                <a:spcPts val="0"/>
              </a:spcBef>
              <a:spcAft>
                <a:spcPts val="0"/>
              </a:spcAft>
              <a:buClr>
                <a:schemeClr val="lt1"/>
              </a:buClr>
              <a:buSzPts val="1400"/>
              <a:buFont typeface="Raleway"/>
              <a:buChar char="●"/>
              <a:defRPr b="0" i="0" sz="1400" u="none" cap="none" strike="noStrike">
                <a:solidFill>
                  <a:schemeClr val="lt1"/>
                </a:solidFill>
                <a:latin typeface="Raleway"/>
                <a:ea typeface="Raleway"/>
                <a:cs typeface="Raleway"/>
                <a:sym typeface="Raleway"/>
              </a:defRPr>
            </a:lvl4pPr>
            <a:lvl5pPr indent="-317500" lvl="4" marL="2286000" marR="0" rtl="0" algn="l">
              <a:lnSpc>
                <a:spcPct val="115000"/>
              </a:lnSpc>
              <a:spcBef>
                <a:spcPts val="0"/>
              </a:spcBef>
              <a:spcAft>
                <a:spcPts val="0"/>
              </a:spcAft>
              <a:buClr>
                <a:schemeClr val="lt1"/>
              </a:buClr>
              <a:buSzPts val="1400"/>
              <a:buFont typeface="Raleway"/>
              <a:buChar char="○"/>
              <a:defRPr b="0" i="0" sz="1400" u="none" cap="none" strike="noStrike">
                <a:solidFill>
                  <a:schemeClr val="lt1"/>
                </a:solidFill>
                <a:latin typeface="Raleway"/>
                <a:ea typeface="Raleway"/>
                <a:cs typeface="Raleway"/>
                <a:sym typeface="Raleway"/>
              </a:defRPr>
            </a:lvl5pPr>
            <a:lvl6pPr indent="-317500" lvl="5" marL="2743200" marR="0" rtl="0" algn="l">
              <a:lnSpc>
                <a:spcPct val="115000"/>
              </a:lnSpc>
              <a:spcBef>
                <a:spcPts val="0"/>
              </a:spcBef>
              <a:spcAft>
                <a:spcPts val="0"/>
              </a:spcAft>
              <a:buClr>
                <a:schemeClr val="lt1"/>
              </a:buClr>
              <a:buSzPts val="1400"/>
              <a:buFont typeface="Raleway"/>
              <a:buChar char="■"/>
              <a:defRPr b="0" i="0" sz="1400" u="none" cap="none" strike="noStrike">
                <a:solidFill>
                  <a:schemeClr val="lt1"/>
                </a:solidFill>
                <a:latin typeface="Raleway"/>
                <a:ea typeface="Raleway"/>
                <a:cs typeface="Raleway"/>
                <a:sym typeface="Raleway"/>
              </a:defRPr>
            </a:lvl6pPr>
            <a:lvl7pPr indent="-317500" lvl="6" marL="3200400" marR="0" rtl="0" algn="l">
              <a:lnSpc>
                <a:spcPct val="115000"/>
              </a:lnSpc>
              <a:spcBef>
                <a:spcPts val="0"/>
              </a:spcBef>
              <a:spcAft>
                <a:spcPts val="0"/>
              </a:spcAft>
              <a:buClr>
                <a:schemeClr val="lt1"/>
              </a:buClr>
              <a:buSzPts val="1400"/>
              <a:buFont typeface="Raleway"/>
              <a:buChar char="●"/>
              <a:defRPr b="0" i="0" sz="1400" u="none" cap="none" strike="noStrike">
                <a:solidFill>
                  <a:schemeClr val="lt1"/>
                </a:solidFill>
                <a:latin typeface="Raleway"/>
                <a:ea typeface="Raleway"/>
                <a:cs typeface="Raleway"/>
                <a:sym typeface="Raleway"/>
              </a:defRPr>
            </a:lvl7pPr>
            <a:lvl8pPr indent="-317500" lvl="7" marL="3657600" marR="0" rtl="0" algn="l">
              <a:lnSpc>
                <a:spcPct val="115000"/>
              </a:lnSpc>
              <a:spcBef>
                <a:spcPts val="0"/>
              </a:spcBef>
              <a:spcAft>
                <a:spcPts val="0"/>
              </a:spcAft>
              <a:buClr>
                <a:schemeClr val="lt1"/>
              </a:buClr>
              <a:buSzPts val="1400"/>
              <a:buFont typeface="Raleway"/>
              <a:buChar char="○"/>
              <a:defRPr b="0" i="0" sz="1400" u="none" cap="none" strike="noStrike">
                <a:solidFill>
                  <a:schemeClr val="lt1"/>
                </a:solidFill>
                <a:latin typeface="Raleway"/>
                <a:ea typeface="Raleway"/>
                <a:cs typeface="Raleway"/>
                <a:sym typeface="Raleway"/>
              </a:defRPr>
            </a:lvl8pPr>
            <a:lvl9pPr indent="-317500" lvl="8" marL="4114800" marR="0" rtl="0" algn="l">
              <a:lnSpc>
                <a:spcPct val="115000"/>
              </a:lnSpc>
              <a:spcBef>
                <a:spcPts val="0"/>
              </a:spcBef>
              <a:spcAft>
                <a:spcPts val="0"/>
              </a:spcAft>
              <a:buClr>
                <a:schemeClr val="lt1"/>
              </a:buClr>
              <a:buSzPts val="1400"/>
              <a:buFont typeface="Raleway"/>
              <a:buChar char="■"/>
              <a:defRPr b="0" i="0" sz="1400" u="none" cap="none" strike="noStrike">
                <a:solidFill>
                  <a:schemeClr val="lt1"/>
                </a:solidFill>
                <a:latin typeface="Raleway"/>
                <a:ea typeface="Raleway"/>
                <a:cs typeface="Raleway"/>
                <a:sym typeface="Raleway"/>
              </a:defRPr>
            </a:lvl9pPr>
          </a:lstStyle>
          <a:p/>
        </p:txBody>
      </p:sp>
      <p:sp>
        <p:nvSpPr>
          <p:cNvPr id="69" name="Google Shape;69;p14"/>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pic>
        <p:nvPicPr>
          <p:cNvPr id="70" name="Google Shape;70;p14"/>
          <p:cNvPicPr preferRelativeResize="0"/>
          <p:nvPr/>
        </p:nvPicPr>
        <p:blipFill rotWithShape="1">
          <a:blip r:embed="rId1">
            <a:alphaModFix/>
          </a:blip>
          <a:srcRect b="0" l="0" r="0" t="0"/>
          <a:stretch/>
        </p:blipFill>
        <p:spPr>
          <a:xfrm>
            <a:off x="139450" y="53000"/>
            <a:ext cx="893625" cy="3078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19.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27"/>
          <p:cNvPicPr preferRelativeResize="0"/>
          <p:nvPr/>
        </p:nvPicPr>
        <p:blipFill rotWithShape="1">
          <a:blip r:embed="rId3">
            <a:alphaModFix amt="20000"/>
          </a:blip>
          <a:srcRect b="9999" l="0" r="0" t="0"/>
          <a:stretch/>
        </p:blipFill>
        <p:spPr>
          <a:xfrm>
            <a:off x="0" y="0"/>
            <a:ext cx="9144000" cy="5143500"/>
          </a:xfrm>
          <a:prstGeom prst="rect">
            <a:avLst/>
          </a:prstGeom>
          <a:noFill/>
          <a:ln>
            <a:noFill/>
          </a:ln>
        </p:spPr>
      </p:pic>
      <p:sp>
        <p:nvSpPr>
          <p:cNvPr id="133" name="Google Shape;133;p27"/>
          <p:cNvSpPr txBox="1"/>
          <p:nvPr>
            <p:ph idx="4294967295" type="subTitle"/>
          </p:nvPr>
        </p:nvSpPr>
        <p:spPr>
          <a:xfrm>
            <a:off x="90925" y="4376050"/>
            <a:ext cx="1616100" cy="61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1100"/>
              <a:buFont typeface="Arial"/>
              <a:buNone/>
            </a:pPr>
            <a:r>
              <a:rPr lang="en" sz="1400"/>
              <a:t>Logan Roach</a:t>
            </a:r>
            <a:endParaRPr sz="1400"/>
          </a:p>
          <a:p>
            <a:pPr indent="0" lvl="0" marL="0" marR="0" rtl="0" algn="l">
              <a:lnSpc>
                <a:spcPct val="100000"/>
              </a:lnSpc>
              <a:spcBef>
                <a:spcPts val="0"/>
              </a:spcBef>
              <a:spcAft>
                <a:spcPts val="0"/>
              </a:spcAft>
              <a:buClr>
                <a:schemeClr val="dk2"/>
              </a:buClr>
              <a:buSzPts val="1100"/>
              <a:buFont typeface="Arial"/>
              <a:buNone/>
            </a:pPr>
            <a:r>
              <a:rPr lang="en" sz="1400"/>
              <a:t>Mark Stiles</a:t>
            </a:r>
            <a:endParaRPr b="0" i="0" sz="1400" u="none" cap="none" strike="noStrike">
              <a:solidFill>
                <a:schemeClr val="lt1"/>
              </a:solidFill>
              <a:latin typeface="Raleway"/>
              <a:ea typeface="Raleway"/>
              <a:cs typeface="Raleway"/>
              <a:sym typeface="Raleway"/>
            </a:endParaRPr>
          </a:p>
        </p:txBody>
      </p:sp>
      <p:sp>
        <p:nvSpPr>
          <p:cNvPr id="134" name="Google Shape;134;p27"/>
          <p:cNvSpPr txBox="1"/>
          <p:nvPr/>
        </p:nvSpPr>
        <p:spPr>
          <a:xfrm>
            <a:off x="162750" y="1664250"/>
            <a:ext cx="91440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6000"/>
              <a:buFont typeface="Arial"/>
              <a:buNone/>
            </a:pPr>
            <a:r>
              <a:rPr b="1" lang="en" sz="6000">
                <a:solidFill>
                  <a:schemeClr val="lt1"/>
                </a:solidFill>
                <a:latin typeface="Raleway"/>
                <a:ea typeface="Raleway"/>
                <a:cs typeface="Raleway"/>
                <a:sym typeface="Raleway"/>
              </a:rPr>
              <a:t>Sentiment Classification</a:t>
            </a:r>
            <a:endParaRPr b="1" i="0" sz="6000" u="none" cap="none" strike="noStrike">
              <a:solidFill>
                <a:schemeClr val="lt1"/>
              </a:solidFill>
              <a:latin typeface="Raleway"/>
              <a:ea typeface="Raleway"/>
              <a:cs typeface="Raleway"/>
              <a:sym typeface="Raleway"/>
            </a:endParaRPr>
          </a:p>
        </p:txBody>
      </p:sp>
      <p:sp>
        <p:nvSpPr>
          <p:cNvPr id="135" name="Google Shape;135;p27"/>
          <p:cNvSpPr txBox="1"/>
          <p:nvPr/>
        </p:nvSpPr>
        <p:spPr>
          <a:xfrm>
            <a:off x="5372600" y="4415925"/>
            <a:ext cx="3637800" cy="6156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Clr>
                <a:schemeClr val="lt1"/>
              </a:buClr>
              <a:buSzPts val="1800"/>
              <a:buFont typeface="Raleway"/>
              <a:buNone/>
            </a:pPr>
            <a:r>
              <a:rPr lang="en">
                <a:solidFill>
                  <a:schemeClr val="lt1"/>
                </a:solidFill>
                <a:latin typeface="Raleway"/>
                <a:ea typeface="Raleway"/>
                <a:cs typeface="Raleway"/>
                <a:sym typeface="Raleway"/>
              </a:rPr>
              <a:t>Natural Language Processing</a:t>
            </a:r>
            <a:r>
              <a:rPr lang="en">
                <a:solidFill>
                  <a:schemeClr val="lt1"/>
                </a:solidFill>
                <a:latin typeface="Raleway"/>
                <a:ea typeface="Raleway"/>
                <a:cs typeface="Raleway"/>
                <a:sym typeface="Raleway"/>
              </a:rPr>
              <a:t> - IST 664</a:t>
            </a:r>
            <a:endParaRPr>
              <a:solidFill>
                <a:schemeClr val="lt1"/>
              </a:solidFill>
              <a:latin typeface="Raleway"/>
              <a:ea typeface="Raleway"/>
              <a:cs typeface="Raleway"/>
              <a:sym typeface="Raleway"/>
            </a:endParaRPr>
          </a:p>
          <a:p>
            <a:pPr indent="0" lvl="0" marL="0" marR="0" rtl="0" algn="r">
              <a:lnSpc>
                <a:spcPct val="100000"/>
              </a:lnSpc>
              <a:spcBef>
                <a:spcPts val="0"/>
              </a:spcBef>
              <a:spcAft>
                <a:spcPts val="0"/>
              </a:spcAft>
              <a:buClr>
                <a:srgbClr val="000000"/>
              </a:buClr>
              <a:buSzPts val="1400"/>
              <a:buFont typeface="Arial"/>
              <a:buNone/>
            </a:pPr>
            <a:r>
              <a:rPr lang="en">
                <a:solidFill>
                  <a:schemeClr val="lt1"/>
                </a:solidFill>
                <a:latin typeface="Raleway"/>
                <a:ea typeface="Raleway"/>
                <a:cs typeface="Raleway"/>
                <a:sym typeface="Raleway"/>
              </a:rPr>
              <a:t>March 6</a:t>
            </a:r>
            <a:r>
              <a:rPr b="0" i="0" lang="en" sz="1400" u="none" cap="none" strike="noStrike">
                <a:solidFill>
                  <a:schemeClr val="lt1"/>
                </a:solidFill>
                <a:latin typeface="Raleway"/>
                <a:ea typeface="Raleway"/>
                <a:cs typeface="Raleway"/>
                <a:sym typeface="Raleway"/>
              </a:rPr>
              <a:t>, 202</a:t>
            </a:r>
            <a:r>
              <a:rPr lang="en">
                <a:solidFill>
                  <a:schemeClr val="lt1"/>
                </a:solidFill>
                <a:latin typeface="Raleway"/>
                <a:ea typeface="Raleway"/>
                <a:cs typeface="Raleway"/>
                <a:sym typeface="Raleway"/>
              </a:rPr>
              <a:t>4</a:t>
            </a:r>
            <a:endParaRPr b="0" i="0" sz="1400" u="none" cap="none" strike="noStrike">
              <a:solidFill>
                <a:schemeClr val="lt1"/>
              </a:solidFill>
              <a:latin typeface="Raleway"/>
              <a:ea typeface="Raleway"/>
              <a:cs typeface="Raleway"/>
              <a:sym typeface="Raleway"/>
            </a:endParaRPr>
          </a:p>
        </p:txBody>
      </p:sp>
      <p:sp>
        <p:nvSpPr>
          <p:cNvPr id="136" name="Google Shape;136;p27"/>
          <p:cNvSpPr txBox="1"/>
          <p:nvPr/>
        </p:nvSpPr>
        <p:spPr>
          <a:xfrm>
            <a:off x="219325" y="2527375"/>
            <a:ext cx="73308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chemeClr val="lt1"/>
                </a:solidFill>
                <a:latin typeface="Raleway"/>
                <a:ea typeface="Raleway"/>
                <a:cs typeface="Raleway"/>
                <a:sym typeface="Raleway"/>
              </a:rPr>
              <a:t>NLP Final</a:t>
            </a:r>
            <a:endParaRPr b="1" i="0" sz="2400" u="none" cap="none" strike="noStrike">
              <a:solidFill>
                <a:schemeClr val="lt1"/>
              </a:solidFill>
              <a:latin typeface="Raleway"/>
              <a:ea typeface="Raleway"/>
              <a:cs typeface="Raleway"/>
              <a:sym typeface="Raleway"/>
            </a:endParaRPr>
          </a:p>
        </p:txBody>
      </p:sp>
      <p:pic>
        <p:nvPicPr>
          <p:cNvPr id="137" name="Google Shape;137;p27"/>
          <p:cNvPicPr preferRelativeResize="0"/>
          <p:nvPr/>
        </p:nvPicPr>
        <p:blipFill rotWithShape="1">
          <a:blip r:embed="rId4">
            <a:alphaModFix/>
          </a:blip>
          <a:srcRect b="0" l="0" r="0" t="0"/>
          <a:stretch/>
        </p:blipFill>
        <p:spPr>
          <a:xfrm>
            <a:off x="139450" y="53000"/>
            <a:ext cx="893625" cy="3078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36"/>
          <p:cNvPicPr preferRelativeResize="0"/>
          <p:nvPr/>
        </p:nvPicPr>
        <p:blipFill rotWithShape="1">
          <a:blip r:embed="rId3">
            <a:alphaModFix amt="20000"/>
          </a:blip>
          <a:srcRect b="0" l="23535" r="5188" t="19813"/>
          <a:stretch/>
        </p:blipFill>
        <p:spPr>
          <a:xfrm>
            <a:off x="0" y="0"/>
            <a:ext cx="4572000" cy="5143501"/>
          </a:xfrm>
          <a:prstGeom prst="rect">
            <a:avLst/>
          </a:prstGeom>
          <a:noFill/>
          <a:ln>
            <a:noFill/>
          </a:ln>
        </p:spPr>
      </p:pic>
      <p:sp>
        <p:nvSpPr>
          <p:cNvPr id="198" name="Google Shape;198;p36"/>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Parts-of-Speech</a:t>
            </a:r>
            <a:endParaRPr/>
          </a:p>
          <a:p>
            <a:pPr indent="0" lvl="0" marL="0" rtl="0" algn="ctr">
              <a:spcBef>
                <a:spcPts val="0"/>
              </a:spcBef>
              <a:spcAft>
                <a:spcPts val="0"/>
              </a:spcAft>
              <a:buNone/>
            </a:pPr>
            <a:r>
              <a:t/>
            </a:r>
            <a:endParaRPr/>
          </a:p>
        </p:txBody>
      </p:sp>
      <p:sp>
        <p:nvSpPr>
          <p:cNvPr id="199" name="Google Shape;199;p36"/>
          <p:cNvSpPr txBox="1"/>
          <p:nvPr>
            <p:ph idx="2" type="body"/>
          </p:nvPr>
        </p:nvSpPr>
        <p:spPr>
          <a:xfrm>
            <a:off x="4932125" y="484050"/>
            <a:ext cx="3837000" cy="4175400"/>
          </a:xfrm>
          <a:prstGeom prst="rect">
            <a:avLst/>
          </a:prstGeom>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lang="en"/>
              <a:t>Results When Removing All POS</a:t>
            </a:r>
            <a:endParaRPr/>
          </a:p>
          <a:p>
            <a:pPr indent="-330200" lvl="0" marL="457200" rtl="0" algn="l">
              <a:spcBef>
                <a:spcPts val="1200"/>
              </a:spcBef>
              <a:spcAft>
                <a:spcPts val="0"/>
              </a:spcAft>
              <a:buSzPts val="1600"/>
              <a:buChar char="●"/>
            </a:pPr>
            <a:r>
              <a:rPr lang="en" sz="1600"/>
              <a:t>Accuracy ranges from 58.86% to 60.26%</a:t>
            </a:r>
            <a:endParaRPr sz="1600"/>
          </a:p>
          <a:p>
            <a:pPr indent="-330200" lvl="0" marL="457200" rtl="0" algn="l">
              <a:spcBef>
                <a:spcPts val="0"/>
              </a:spcBef>
              <a:spcAft>
                <a:spcPts val="0"/>
              </a:spcAft>
              <a:buSzPts val="1600"/>
              <a:buChar char="●"/>
            </a:pPr>
            <a:r>
              <a:rPr lang="en" sz="1600"/>
              <a:t>Precision, recall and F1 scores are similar with respect to accuracy</a:t>
            </a:r>
            <a:endParaRPr sz="1600"/>
          </a:p>
          <a:p>
            <a:pPr indent="-330200" lvl="0" marL="457200" rtl="0" algn="l">
              <a:spcBef>
                <a:spcPts val="0"/>
              </a:spcBef>
              <a:spcAft>
                <a:spcPts val="0"/>
              </a:spcAft>
              <a:buSzPts val="1600"/>
              <a:buChar char="●"/>
            </a:pPr>
            <a:r>
              <a:rPr lang="en" sz="1600"/>
              <a:t>The most indicative features were "winchester," "hanzo," and "zombi"  where the first two are associated with positive sentiment and the last associated with negative sentiment.</a:t>
            </a:r>
            <a:endParaRPr sz="1600"/>
          </a:p>
          <a:p>
            <a:pPr indent="-330200" lvl="0" marL="457200" rtl="0" algn="l">
              <a:spcBef>
                <a:spcPts val="0"/>
              </a:spcBef>
              <a:spcAft>
                <a:spcPts val="0"/>
              </a:spcAft>
              <a:buSzPts val="1600"/>
              <a:buChar char="●"/>
            </a:pPr>
            <a:r>
              <a:rPr lang="en" sz="1600"/>
              <a:t>Mean accuracy across all rounds was 59.53% (not good)</a:t>
            </a:r>
            <a:endParaRPr sz="1600"/>
          </a:p>
          <a:p>
            <a:pPr indent="0" lvl="0" marL="457200" rtl="0" algn="l">
              <a:spcBef>
                <a:spcPts val="1200"/>
              </a:spcBef>
              <a:spcAft>
                <a:spcPts val="1200"/>
              </a:spcAft>
              <a:buNone/>
            </a:pPr>
            <a:r>
              <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37"/>
          <p:cNvPicPr preferRelativeResize="0"/>
          <p:nvPr/>
        </p:nvPicPr>
        <p:blipFill rotWithShape="1">
          <a:blip r:embed="rId3">
            <a:alphaModFix amt="20000"/>
          </a:blip>
          <a:srcRect b="0" l="23535" r="5188" t="19813"/>
          <a:stretch/>
        </p:blipFill>
        <p:spPr>
          <a:xfrm>
            <a:off x="0" y="0"/>
            <a:ext cx="4572000" cy="5143501"/>
          </a:xfrm>
          <a:prstGeom prst="rect">
            <a:avLst/>
          </a:prstGeom>
          <a:noFill/>
          <a:ln>
            <a:noFill/>
          </a:ln>
        </p:spPr>
      </p:pic>
      <p:sp>
        <p:nvSpPr>
          <p:cNvPr id="205" name="Google Shape;205;p37"/>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Parts-of-Speech</a:t>
            </a:r>
            <a:endParaRPr/>
          </a:p>
          <a:p>
            <a:pPr indent="0" lvl="0" marL="0" rtl="0" algn="ctr">
              <a:spcBef>
                <a:spcPts val="0"/>
              </a:spcBef>
              <a:spcAft>
                <a:spcPts val="0"/>
              </a:spcAft>
              <a:buNone/>
            </a:pPr>
            <a:r>
              <a:t/>
            </a:r>
            <a:endParaRPr/>
          </a:p>
        </p:txBody>
      </p:sp>
      <p:sp>
        <p:nvSpPr>
          <p:cNvPr id="206" name="Google Shape;206;p37"/>
          <p:cNvSpPr txBox="1"/>
          <p:nvPr>
            <p:ph idx="2" type="body"/>
          </p:nvPr>
        </p:nvSpPr>
        <p:spPr>
          <a:xfrm>
            <a:off x="4932125" y="484050"/>
            <a:ext cx="3837000" cy="4509000"/>
          </a:xfrm>
          <a:prstGeom prst="rect">
            <a:avLst/>
          </a:prstGeom>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lang="en"/>
              <a:t>Results When Using POS Counts</a:t>
            </a:r>
            <a:endParaRPr/>
          </a:p>
          <a:p>
            <a:pPr indent="-330200" lvl="0" marL="457200" rtl="0" algn="l">
              <a:lnSpc>
                <a:spcPct val="135714"/>
              </a:lnSpc>
              <a:spcBef>
                <a:spcPts val="0"/>
              </a:spcBef>
              <a:spcAft>
                <a:spcPts val="0"/>
              </a:spcAft>
              <a:buSzPts val="1600"/>
              <a:buChar char="●"/>
            </a:pPr>
            <a:r>
              <a:rPr lang="en" sz="1600"/>
              <a:t>Accuracy ranges from </a:t>
            </a:r>
            <a:r>
              <a:rPr lang="en" sz="1600"/>
              <a:t>52.4 % to 55.48%</a:t>
            </a:r>
            <a:endParaRPr sz="1600"/>
          </a:p>
          <a:p>
            <a:pPr indent="-330200" lvl="0" marL="457200" rtl="0" algn="l">
              <a:spcBef>
                <a:spcPts val="0"/>
              </a:spcBef>
              <a:spcAft>
                <a:spcPts val="0"/>
              </a:spcAft>
              <a:buSzPts val="1600"/>
              <a:buChar char="●"/>
            </a:pPr>
            <a:r>
              <a:rPr lang="en" sz="1600"/>
              <a:t>Precision, recall and F1 scores </a:t>
            </a:r>
            <a:r>
              <a:rPr lang="en" sz="1600"/>
              <a:t>for classifying negative sentiment was slightly higher than classifying positive sentiment</a:t>
            </a:r>
            <a:endParaRPr sz="1600"/>
          </a:p>
          <a:p>
            <a:pPr indent="-330200" lvl="0" marL="457200" rtl="0" algn="l">
              <a:spcBef>
                <a:spcPts val="0"/>
              </a:spcBef>
              <a:spcAft>
                <a:spcPts val="0"/>
              </a:spcAft>
              <a:buSzPts val="1600"/>
              <a:buChar char="●"/>
            </a:pPr>
            <a:r>
              <a:rPr lang="en" sz="1600"/>
              <a:t>The most indicative features were" verb_count" and “noun_count” associated with positive sentiment, and  "determ_count" associated with negative sentiment</a:t>
            </a:r>
            <a:endParaRPr sz="1600"/>
          </a:p>
          <a:p>
            <a:pPr indent="-330200" lvl="0" marL="457200" rtl="0" algn="l">
              <a:spcBef>
                <a:spcPts val="0"/>
              </a:spcBef>
              <a:spcAft>
                <a:spcPts val="0"/>
              </a:spcAft>
              <a:buSzPts val="1600"/>
              <a:buChar char="●"/>
            </a:pPr>
            <a:r>
              <a:rPr lang="en" sz="1600"/>
              <a:t>Mean accuracy across all rounds was </a:t>
            </a:r>
            <a:r>
              <a:rPr lang="en" sz="1600"/>
              <a:t>54.74%</a:t>
            </a:r>
            <a:endParaRPr sz="1829"/>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38"/>
          <p:cNvPicPr preferRelativeResize="0"/>
          <p:nvPr/>
        </p:nvPicPr>
        <p:blipFill rotWithShape="1">
          <a:blip r:embed="rId3">
            <a:alphaModFix amt="20000"/>
          </a:blip>
          <a:srcRect b="0" l="28065" r="12675" t="0"/>
          <a:stretch/>
        </p:blipFill>
        <p:spPr>
          <a:xfrm>
            <a:off x="0" y="0"/>
            <a:ext cx="4572000" cy="5143500"/>
          </a:xfrm>
          <a:prstGeom prst="rect">
            <a:avLst/>
          </a:prstGeom>
          <a:noFill/>
          <a:ln>
            <a:noFill/>
          </a:ln>
        </p:spPr>
      </p:pic>
      <p:sp>
        <p:nvSpPr>
          <p:cNvPr id="212" name="Google Shape;212;p38"/>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Text Statistics</a:t>
            </a:r>
            <a:endParaRPr/>
          </a:p>
          <a:p>
            <a:pPr indent="0" lvl="0" marL="0" rtl="0" algn="ctr">
              <a:spcBef>
                <a:spcPts val="0"/>
              </a:spcBef>
              <a:spcAft>
                <a:spcPts val="0"/>
              </a:spcAft>
              <a:buNone/>
            </a:pPr>
            <a:r>
              <a:t/>
            </a:r>
            <a:endParaRPr/>
          </a:p>
        </p:txBody>
      </p:sp>
      <p:sp>
        <p:nvSpPr>
          <p:cNvPr id="213" name="Google Shape;213;p38"/>
          <p:cNvSpPr txBox="1"/>
          <p:nvPr>
            <p:ph idx="2" type="body"/>
          </p:nvPr>
        </p:nvSpPr>
        <p:spPr>
          <a:xfrm>
            <a:off x="4731300" y="130725"/>
            <a:ext cx="4243500" cy="4803600"/>
          </a:xfrm>
          <a:prstGeom prst="rect">
            <a:avLst/>
          </a:prstGeom>
          <a:solidFill>
            <a:schemeClr val="lt1"/>
          </a:solidFill>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a:t>Results</a:t>
            </a:r>
            <a:endParaRPr/>
          </a:p>
          <a:p>
            <a:pPr indent="-330200" lvl="0" marL="457200" rtl="0" algn="l">
              <a:lnSpc>
                <a:spcPct val="135714"/>
              </a:lnSpc>
              <a:spcBef>
                <a:spcPts val="0"/>
              </a:spcBef>
              <a:spcAft>
                <a:spcPts val="0"/>
              </a:spcAft>
              <a:buSzPts val="1600"/>
              <a:buChar char="●"/>
            </a:pPr>
            <a:r>
              <a:rPr lang="en" sz="1600"/>
              <a:t>Accuracy ranges from 51.38% to 52.76%</a:t>
            </a:r>
            <a:endParaRPr sz="1600"/>
          </a:p>
          <a:p>
            <a:pPr indent="-330200" lvl="0" marL="457200" rtl="0" algn="l">
              <a:spcBef>
                <a:spcPts val="0"/>
              </a:spcBef>
              <a:spcAft>
                <a:spcPts val="0"/>
              </a:spcAft>
              <a:buSzPts val="1600"/>
              <a:buChar char="●"/>
            </a:pPr>
            <a:r>
              <a:rPr lang="en" sz="1600"/>
              <a:t>Precision, recall and F1 scores are similar with respect to accuracy</a:t>
            </a:r>
            <a:endParaRPr sz="1600"/>
          </a:p>
          <a:p>
            <a:pPr indent="-330200" lvl="0" marL="457200" rtl="0" algn="l">
              <a:spcBef>
                <a:spcPts val="0"/>
              </a:spcBef>
              <a:spcAft>
                <a:spcPts val="0"/>
              </a:spcAft>
              <a:buSzPts val="1600"/>
              <a:buChar char="●"/>
            </a:pPr>
            <a:r>
              <a:rPr lang="en" sz="1600"/>
              <a:t>The most indicative features were “review_length” followed by “cap_count” where they were all associated with negative sentiment </a:t>
            </a:r>
            <a:endParaRPr sz="1600"/>
          </a:p>
          <a:p>
            <a:pPr indent="-330200" lvl="0" marL="457200" rtl="0" algn="l">
              <a:spcBef>
                <a:spcPts val="0"/>
              </a:spcBef>
              <a:spcAft>
                <a:spcPts val="0"/>
              </a:spcAft>
              <a:buSzPts val="1600"/>
              <a:buChar char="●"/>
            </a:pPr>
            <a:r>
              <a:rPr lang="en" sz="1600"/>
              <a:t>Mean accuracy across all rounds was 51.87%%</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39"/>
          <p:cNvPicPr preferRelativeResize="0"/>
          <p:nvPr/>
        </p:nvPicPr>
        <p:blipFill rotWithShape="1">
          <a:blip r:embed="rId3">
            <a:alphaModFix amt="20000"/>
          </a:blip>
          <a:srcRect b="0" l="0" r="3614" t="0"/>
          <a:stretch/>
        </p:blipFill>
        <p:spPr>
          <a:xfrm>
            <a:off x="0" y="0"/>
            <a:ext cx="4572000" cy="5143500"/>
          </a:xfrm>
          <a:prstGeom prst="rect">
            <a:avLst/>
          </a:prstGeom>
          <a:noFill/>
          <a:ln>
            <a:noFill/>
          </a:ln>
        </p:spPr>
      </p:pic>
      <p:sp>
        <p:nvSpPr>
          <p:cNvPr id="219" name="Google Shape;219;p39"/>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Bi-Grams</a:t>
            </a:r>
            <a:endParaRPr/>
          </a:p>
          <a:p>
            <a:pPr indent="0" lvl="0" marL="0" rtl="0" algn="ctr">
              <a:spcBef>
                <a:spcPts val="0"/>
              </a:spcBef>
              <a:spcAft>
                <a:spcPts val="0"/>
              </a:spcAft>
              <a:buNone/>
            </a:pPr>
            <a:r>
              <a:t/>
            </a:r>
            <a:endParaRPr/>
          </a:p>
        </p:txBody>
      </p:sp>
      <p:sp>
        <p:nvSpPr>
          <p:cNvPr id="220" name="Google Shape;220;p39"/>
          <p:cNvSpPr txBox="1"/>
          <p:nvPr>
            <p:ph idx="2" type="body"/>
          </p:nvPr>
        </p:nvSpPr>
        <p:spPr>
          <a:xfrm>
            <a:off x="4804725" y="231775"/>
            <a:ext cx="4100400" cy="4684200"/>
          </a:xfrm>
          <a:prstGeom prst="rect">
            <a:avLst/>
          </a:prstGeom>
          <a:solidFill>
            <a:schemeClr val="lt1"/>
          </a:solidFill>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a:t>Results</a:t>
            </a:r>
            <a:endParaRPr/>
          </a:p>
          <a:p>
            <a:pPr indent="-330200" lvl="0" marL="457200" rtl="0" algn="l">
              <a:lnSpc>
                <a:spcPct val="135714"/>
              </a:lnSpc>
              <a:spcBef>
                <a:spcPts val="0"/>
              </a:spcBef>
              <a:spcAft>
                <a:spcPts val="0"/>
              </a:spcAft>
              <a:buSzPts val="1600"/>
              <a:buChar char="●"/>
            </a:pPr>
            <a:r>
              <a:rPr lang="en" sz="1600"/>
              <a:t>Accuracy ranges from 48.88% to 49.98%</a:t>
            </a:r>
            <a:endParaRPr sz="1600"/>
          </a:p>
          <a:p>
            <a:pPr indent="-330200" lvl="0" marL="457200" rtl="0" algn="l">
              <a:spcBef>
                <a:spcPts val="0"/>
              </a:spcBef>
              <a:spcAft>
                <a:spcPts val="0"/>
              </a:spcAft>
              <a:buSzPts val="1600"/>
              <a:buChar char="●"/>
            </a:pPr>
            <a:r>
              <a:rPr lang="en" sz="1600"/>
              <a:t>Precision, recall and F1 scores to be slightly higher in the positive class than the negative class</a:t>
            </a:r>
            <a:endParaRPr sz="1600"/>
          </a:p>
          <a:p>
            <a:pPr indent="-330200" lvl="0" marL="457200" rtl="0" algn="l">
              <a:spcBef>
                <a:spcPts val="0"/>
              </a:spcBef>
              <a:spcAft>
                <a:spcPts val="0"/>
              </a:spcAft>
              <a:buSzPts val="1600"/>
              <a:buChar char="●"/>
            </a:pPr>
            <a:r>
              <a:rPr lang="en" sz="1600"/>
              <a:t>The most indicative features were negated bigram feature where they were all associated with negative sentiment </a:t>
            </a:r>
            <a:endParaRPr sz="1600"/>
          </a:p>
          <a:p>
            <a:pPr indent="-330200" lvl="0" marL="457200" rtl="0" algn="l">
              <a:spcBef>
                <a:spcPts val="0"/>
              </a:spcBef>
              <a:spcAft>
                <a:spcPts val="0"/>
              </a:spcAft>
              <a:buSzPts val="1600"/>
              <a:buChar char="●"/>
            </a:pPr>
            <a:r>
              <a:rPr lang="en" sz="1600"/>
              <a:t>Mean accuracy across all rounds was 49.33%</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40"/>
          <p:cNvPicPr preferRelativeResize="0"/>
          <p:nvPr/>
        </p:nvPicPr>
        <p:blipFill>
          <a:blip r:embed="rId3">
            <a:alphaModFix amt="34000"/>
          </a:blip>
          <a:stretch>
            <a:fillRect/>
          </a:stretch>
        </p:blipFill>
        <p:spPr>
          <a:xfrm>
            <a:off x="2100" y="384275"/>
            <a:ext cx="4572000" cy="4572000"/>
          </a:xfrm>
          <a:prstGeom prst="rect">
            <a:avLst/>
          </a:prstGeom>
          <a:noFill/>
          <a:ln>
            <a:noFill/>
          </a:ln>
        </p:spPr>
      </p:pic>
      <p:sp>
        <p:nvSpPr>
          <p:cNvPr id="226" name="Google Shape;226;p40"/>
          <p:cNvSpPr txBox="1"/>
          <p:nvPr>
            <p:ph type="title"/>
          </p:nvPr>
        </p:nvSpPr>
        <p:spPr>
          <a:xfrm>
            <a:off x="2655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Nots</a:t>
            </a:r>
            <a:endParaRPr/>
          </a:p>
          <a:p>
            <a:pPr indent="0" lvl="0" marL="0" rtl="0" algn="ctr">
              <a:spcBef>
                <a:spcPts val="0"/>
              </a:spcBef>
              <a:spcAft>
                <a:spcPts val="0"/>
              </a:spcAft>
              <a:buNone/>
            </a:pPr>
            <a:r>
              <a:t/>
            </a:r>
            <a:endParaRPr/>
          </a:p>
        </p:txBody>
      </p:sp>
      <p:sp>
        <p:nvSpPr>
          <p:cNvPr id="227" name="Google Shape;227;p40"/>
          <p:cNvSpPr txBox="1"/>
          <p:nvPr>
            <p:ph idx="2" type="body"/>
          </p:nvPr>
        </p:nvSpPr>
        <p:spPr>
          <a:xfrm>
            <a:off x="4810925" y="234150"/>
            <a:ext cx="4108500" cy="4675200"/>
          </a:xfrm>
          <a:prstGeom prst="rect">
            <a:avLst/>
          </a:prstGeom>
          <a:solidFill>
            <a:schemeClr val="lt1"/>
          </a:solidFill>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a:t>Results</a:t>
            </a:r>
            <a:endParaRPr/>
          </a:p>
          <a:p>
            <a:pPr indent="-330200" lvl="0" marL="457200" rtl="0" algn="l">
              <a:lnSpc>
                <a:spcPct val="135714"/>
              </a:lnSpc>
              <a:spcBef>
                <a:spcPts val="0"/>
              </a:spcBef>
              <a:spcAft>
                <a:spcPts val="0"/>
              </a:spcAft>
              <a:buSzPts val="1600"/>
              <a:buChar char="●"/>
            </a:pPr>
            <a:r>
              <a:rPr lang="en" sz="1600"/>
              <a:t>Accuracy ranges from 57.74% to 59.12%</a:t>
            </a:r>
            <a:endParaRPr sz="1600"/>
          </a:p>
          <a:p>
            <a:pPr indent="-330200" lvl="0" marL="457200" rtl="0" algn="l">
              <a:spcBef>
                <a:spcPts val="0"/>
              </a:spcBef>
              <a:spcAft>
                <a:spcPts val="0"/>
              </a:spcAft>
              <a:buSzPts val="1600"/>
              <a:buChar char="●"/>
            </a:pPr>
            <a:r>
              <a:rPr lang="en" sz="1600"/>
              <a:t>Precision, recall and F1 scores to be slightly higher in the positive class than the negative class</a:t>
            </a:r>
            <a:endParaRPr sz="1600"/>
          </a:p>
          <a:p>
            <a:pPr indent="-330200" lvl="0" marL="457200" rtl="0" algn="l">
              <a:spcBef>
                <a:spcPts val="0"/>
              </a:spcBef>
              <a:spcAft>
                <a:spcPts val="0"/>
              </a:spcAft>
              <a:buSzPts val="1600"/>
              <a:buChar char="●"/>
            </a:pPr>
            <a:r>
              <a:rPr lang="en" sz="1600"/>
              <a:t>The most indicative features were the number of “not_counts” found within the reviews where they were all associated with negative sentiment </a:t>
            </a:r>
            <a:endParaRPr sz="1600"/>
          </a:p>
          <a:p>
            <a:pPr indent="-330200" lvl="0" marL="457200" rtl="0" algn="l">
              <a:spcBef>
                <a:spcPts val="0"/>
              </a:spcBef>
              <a:spcAft>
                <a:spcPts val="0"/>
              </a:spcAft>
              <a:buSzPts val="1600"/>
              <a:buChar char="●"/>
            </a:pPr>
            <a:r>
              <a:rPr lang="en" sz="1600"/>
              <a:t>Mean accuracy across all rounds was 58.33%</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41"/>
          <p:cNvPicPr preferRelativeResize="0"/>
          <p:nvPr/>
        </p:nvPicPr>
        <p:blipFill rotWithShape="1">
          <a:blip r:embed="rId3">
            <a:alphaModFix amt="20000"/>
          </a:blip>
          <a:srcRect b="22392" l="24695" r="28479" t="29304"/>
          <a:stretch/>
        </p:blipFill>
        <p:spPr>
          <a:xfrm>
            <a:off x="0" y="0"/>
            <a:ext cx="4572000" cy="5143500"/>
          </a:xfrm>
          <a:prstGeom prst="rect">
            <a:avLst/>
          </a:prstGeom>
          <a:noFill/>
          <a:ln>
            <a:noFill/>
          </a:ln>
        </p:spPr>
      </p:pic>
      <p:sp>
        <p:nvSpPr>
          <p:cNvPr id="233" name="Google Shape;233;p41"/>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Negations</a:t>
            </a:r>
            <a:endParaRPr/>
          </a:p>
          <a:p>
            <a:pPr indent="0" lvl="0" marL="0" rtl="0" algn="ctr">
              <a:spcBef>
                <a:spcPts val="0"/>
              </a:spcBef>
              <a:spcAft>
                <a:spcPts val="0"/>
              </a:spcAft>
              <a:buNone/>
            </a:pPr>
            <a:r>
              <a:t/>
            </a:r>
            <a:endParaRPr/>
          </a:p>
        </p:txBody>
      </p:sp>
      <p:sp>
        <p:nvSpPr>
          <p:cNvPr id="234" name="Google Shape;234;p41"/>
          <p:cNvSpPr txBox="1"/>
          <p:nvPr>
            <p:ph idx="2" type="body"/>
          </p:nvPr>
        </p:nvSpPr>
        <p:spPr>
          <a:xfrm>
            <a:off x="4795550" y="222575"/>
            <a:ext cx="4114800" cy="4693500"/>
          </a:xfrm>
          <a:prstGeom prst="rect">
            <a:avLst/>
          </a:prstGeom>
          <a:solidFill>
            <a:schemeClr val="lt1"/>
          </a:solidFill>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a:t>Results</a:t>
            </a:r>
            <a:endParaRPr/>
          </a:p>
          <a:p>
            <a:pPr indent="-330200" lvl="0" marL="457200" rtl="0" algn="l">
              <a:lnSpc>
                <a:spcPct val="135714"/>
              </a:lnSpc>
              <a:spcBef>
                <a:spcPts val="0"/>
              </a:spcBef>
              <a:spcAft>
                <a:spcPts val="0"/>
              </a:spcAft>
              <a:buSzPts val="1600"/>
              <a:buChar char="●"/>
            </a:pPr>
            <a:r>
              <a:rPr lang="en" sz="1600"/>
              <a:t>Accuracy ranges from 48.88% to 49.98%</a:t>
            </a:r>
            <a:endParaRPr sz="1600"/>
          </a:p>
          <a:p>
            <a:pPr indent="-330200" lvl="0" marL="457200" rtl="0" algn="l">
              <a:spcBef>
                <a:spcPts val="0"/>
              </a:spcBef>
              <a:spcAft>
                <a:spcPts val="0"/>
              </a:spcAft>
              <a:buSzPts val="1600"/>
              <a:buChar char="●"/>
            </a:pPr>
            <a:r>
              <a:rPr lang="en" sz="1600"/>
              <a:t>Interestingly, only one class of sentiment had perfect precision and the other had a precision of zero</a:t>
            </a:r>
            <a:endParaRPr sz="1600"/>
          </a:p>
          <a:p>
            <a:pPr indent="-330200" lvl="0" marL="457200" rtl="0" algn="l">
              <a:spcBef>
                <a:spcPts val="0"/>
              </a:spcBef>
              <a:spcAft>
                <a:spcPts val="0"/>
              </a:spcAft>
              <a:buSzPts val="1600"/>
              <a:buChar char="●"/>
            </a:pPr>
            <a:r>
              <a:rPr lang="en" sz="1600"/>
              <a:t>The indicative features used to distinguish sentiment were “not_&amp;” and “not_the” which are strongly associated with negative sentiment.</a:t>
            </a:r>
            <a:endParaRPr sz="1600"/>
          </a:p>
          <a:p>
            <a:pPr indent="-330200" lvl="0" marL="457200" rtl="0" algn="l">
              <a:spcBef>
                <a:spcPts val="0"/>
              </a:spcBef>
              <a:spcAft>
                <a:spcPts val="0"/>
              </a:spcAft>
              <a:buSzPts val="1600"/>
              <a:buChar char="●"/>
            </a:pPr>
            <a:r>
              <a:rPr lang="en" sz="1600"/>
              <a:t>Mean accuracy across all rounds was 49.33%</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pic>
        <p:nvPicPr>
          <p:cNvPr id="239" name="Google Shape;239;p42"/>
          <p:cNvPicPr preferRelativeResize="0"/>
          <p:nvPr/>
        </p:nvPicPr>
        <p:blipFill rotWithShape="1">
          <a:blip r:embed="rId3">
            <a:alphaModFix amt="20000"/>
          </a:blip>
          <a:srcRect b="36548" l="0" r="0" t="0"/>
          <a:stretch/>
        </p:blipFill>
        <p:spPr>
          <a:xfrm>
            <a:off x="25" y="0"/>
            <a:ext cx="4572000" cy="5143500"/>
          </a:xfrm>
          <a:prstGeom prst="rect">
            <a:avLst/>
          </a:prstGeom>
          <a:noFill/>
          <a:ln>
            <a:noFill/>
          </a:ln>
        </p:spPr>
      </p:pic>
      <p:sp>
        <p:nvSpPr>
          <p:cNvPr id="240" name="Google Shape;240;p42"/>
          <p:cNvSpPr txBox="1"/>
          <p:nvPr>
            <p:ph type="title"/>
          </p:nvPr>
        </p:nvSpPr>
        <p:spPr>
          <a:xfrm>
            <a:off x="295075"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TF-IDF</a:t>
            </a:r>
            <a:endParaRPr/>
          </a:p>
          <a:p>
            <a:pPr indent="0" lvl="0" marL="0" rtl="0" algn="ctr">
              <a:spcBef>
                <a:spcPts val="0"/>
              </a:spcBef>
              <a:spcAft>
                <a:spcPts val="0"/>
              </a:spcAft>
              <a:buNone/>
            </a:pPr>
            <a:r>
              <a:t/>
            </a:r>
            <a:endParaRPr/>
          </a:p>
        </p:txBody>
      </p:sp>
      <p:sp>
        <p:nvSpPr>
          <p:cNvPr id="241" name="Google Shape;241;p42"/>
          <p:cNvSpPr txBox="1"/>
          <p:nvPr>
            <p:ph idx="2" type="body"/>
          </p:nvPr>
        </p:nvSpPr>
        <p:spPr>
          <a:xfrm>
            <a:off x="4795550" y="222575"/>
            <a:ext cx="4114800" cy="4693500"/>
          </a:xfrm>
          <a:prstGeom prst="rect">
            <a:avLst/>
          </a:prstGeom>
          <a:solidFill>
            <a:schemeClr val="lt1"/>
          </a:solidFill>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a:t>Results</a:t>
            </a:r>
            <a:endParaRPr/>
          </a:p>
          <a:p>
            <a:pPr indent="-330200" lvl="0" marL="457200" rtl="0" algn="l">
              <a:lnSpc>
                <a:spcPct val="135714"/>
              </a:lnSpc>
              <a:spcBef>
                <a:spcPts val="0"/>
              </a:spcBef>
              <a:spcAft>
                <a:spcPts val="0"/>
              </a:spcAft>
              <a:buSzPts val="1600"/>
              <a:buChar char="●"/>
            </a:pPr>
            <a:r>
              <a:rPr lang="en" sz="1600"/>
              <a:t>Accuracy ranges from 80.86% to 82.68%</a:t>
            </a:r>
            <a:endParaRPr sz="1600"/>
          </a:p>
          <a:p>
            <a:pPr indent="-330200" lvl="0" marL="457200" rtl="0" algn="l">
              <a:spcBef>
                <a:spcPts val="0"/>
              </a:spcBef>
              <a:spcAft>
                <a:spcPts val="0"/>
              </a:spcAft>
              <a:buSzPts val="1600"/>
              <a:buChar char="●"/>
            </a:pPr>
            <a:r>
              <a:rPr lang="en" sz="1600"/>
              <a:t>P</a:t>
            </a:r>
            <a:r>
              <a:rPr lang="en" sz="1600"/>
              <a:t>recision, recall and F1 scores to be slightly higher in the positive class than the negative class</a:t>
            </a:r>
            <a:endParaRPr sz="1600"/>
          </a:p>
          <a:p>
            <a:pPr indent="-330200" lvl="0" marL="457200" rtl="0" algn="l">
              <a:spcBef>
                <a:spcPts val="0"/>
              </a:spcBef>
              <a:spcAft>
                <a:spcPts val="0"/>
              </a:spcAft>
              <a:buSzPts val="1600"/>
              <a:buChar char="●"/>
            </a:pPr>
            <a:r>
              <a:rPr lang="en" sz="1600"/>
              <a:t>The indicative features used to distinguish sentiment were "waste," "pointless," and "worst" which are strongly associated with negative sentiment.</a:t>
            </a:r>
            <a:endParaRPr sz="1600"/>
          </a:p>
          <a:p>
            <a:pPr indent="-330200" lvl="0" marL="457200" rtl="0" algn="l">
              <a:spcBef>
                <a:spcPts val="0"/>
              </a:spcBef>
              <a:spcAft>
                <a:spcPts val="0"/>
              </a:spcAft>
              <a:buSzPts val="1600"/>
              <a:buChar char="●"/>
            </a:pPr>
            <a:r>
              <a:rPr lang="en" sz="1600"/>
              <a:t>Mean accuracy across all rounds was 82.14%</a:t>
            </a:r>
            <a:endParaRPr sz="1600"/>
          </a:p>
          <a:p>
            <a:pPr indent="0" lvl="0" marL="0" rtl="0" algn="l">
              <a:lnSpc>
                <a:spcPct val="135714"/>
              </a:lnSpc>
              <a:spcBef>
                <a:spcPts val="120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43"/>
          <p:cNvPicPr preferRelativeResize="0"/>
          <p:nvPr/>
        </p:nvPicPr>
        <p:blipFill rotWithShape="1">
          <a:blip r:embed="rId3">
            <a:alphaModFix amt="30000"/>
          </a:blip>
          <a:srcRect b="0" l="39080" r="16475" t="0"/>
          <a:stretch/>
        </p:blipFill>
        <p:spPr>
          <a:xfrm>
            <a:off x="0" y="0"/>
            <a:ext cx="4572001" cy="5143500"/>
          </a:xfrm>
          <a:prstGeom prst="rect">
            <a:avLst/>
          </a:prstGeom>
          <a:noFill/>
          <a:ln>
            <a:noFill/>
          </a:ln>
        </p:spPr>
      </p:pic>
      <p:sp>
        <p:nvSpPr>
          <p:cNvPr id="247" name="Google Shape;247;p43"/>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Vader</a:t>
            </a:r>
            <a:endParaRPr/>
          </a:p>
          <a:p>
            <a:pPr indent="0" lvl="0" marL="0" rtl="0" algn="ctr">
              <a:spcBef>
                <a:spcPts val="0"/>
              </a:spcBef>
              <a:spcAft>
                <a:spcPts val="0"/>
              </a:spcAft>
              <a:buNone/>
            </a:pPr>
            <a:r>
              <a:t/>
            </a:r>
            <a:endParaRPr/>
          </a:p>
        </p:txBody>
      </p:sp>
      <p:sp>
        <p:nvSpPr>
          <p:cNvPr id="248" name="Google Shape;248;p43"/>
          <p:cNvSpPr txBox="1"/>
          <p:nvPr>
            <p:ph idx="2" type="body"/>
          </p:nvPr>
        </p:nvSpPr>
        <p:spPr>
          <a:xfrm>
            <a:off x="4795550" y="222575"/>
            <a:ext cx="4114800" cy="4693500"/>
          </a:xfrm>
          <a:prstGeom prst="rect">
            <a:avLst/>
          </a:prstGeom>
          <a:solidFill>
            <a:schemeClr val="lt1"/>
          </a:solidFill>
        </p:spPr>
        <p:txBody>
          <a:bodyPr anchorCtr="0" anchor="ctr" bIns="91425" lIns="91425" spcFirstLastPara="1" rIns="91425" wrap="square" tIns="91425">
            <a:normAutofit/>
          </a:bodyPr>
          <a:lstStyle/>
          <a:p>
            <a:pPr indent="0" lvl="0" marL="0" rtl="0" algn="l">
              <a:lnSpc>
                <a:spcPct val="135714"/>
              </a:lnSpc>
              <a:spcBef>
                <a:spcPts val="0"/>
              </a:spcBef>
              <a:spcAft>
                <a:spcPts val="0"/>
              </a:spcAft>
              <a:buNone/>
            </a:pPr>
            <a:r>
              <a:rPr lang="en"/>
              <a:t>Results</a:t>
            </a:r>
            <a:endParaRPr/>
          </a:p>
          <a:p>
            <a:pPr indent="-317500" lvl="0" marL="457200" marR="0" rtl="0" algn="l">
              <a:lnSpc>
                <a:spcPct val="135714"/>
              </a:lnSpc>
              <a:spcBef>
                <a:spcPts val="0"/>
              </a:spcBef>
              <a:spcAft>
                <a:spcPts val="0"/>
              </a:spcAft>
              <a:buSzPts val="1400"/>
              <a:buChar char="●"/>
            </a:pPr>
            <a:r>
              <a:rPr lang="en" sz="1400"/>
              <a:t>Accuracy ranges from 69.08% to 70.54%</a:t>
            </a:r>
            <a:endParaRPr sz="1400"/>
          </a:p>
          <a:p>
            <a:pPr indent="-317500" lvl="0" marL="457200" marR="0" rtl="0" algn="l">
              <a:lnSpc>
                <a:spcPct val="135714"/>
              </a:lnSpc>
              <a:spcBef>
                <a:spcPts val="0"/>
              </a:spcBef>
              <a:spcAft>
                <a:spcPts val="0"/>
              </a:spcAft>
              <a:buSzPts val="1400"/>
              <a:buChar char="●"/>
            </a:pPr>
            <a:r>
              <a:rPr lang="en" sz="1400"/>
              <a:t>Precision, recall and F1 scores to be slightly higher in the positive class than the negative class</a:t>
            </a:r>
            <a:endParaRPr sz="1400"/>
          </a:p>
          <a:p>
            <a:pPr indent="-317500" lvl="0" marL="457200" marR="0" rtl="0" algn="l">
              <a:lnSpc>
                <a:spcPct val="135714"/>
              </a:lnSpc>
              <a:spcBef>
                <a:spcPts val="0"/>
              </a:spcBef>
              <a:spcAft>
                <a:spcPts val="0"/>
              </a:spcAft>
              <a:buSzPts val="1400"/>
              <a:buChar char="●"/>
            </a:pPr>
            <a:r>
              <a:rPr lang="en" sz="1400"/>
              <a:t>The absence of sentiment (S_vader = False) is more indicative of the negative class, while the presence of sentiment (S_vader = True) is more indicative of the positive class</a:t>
            </a:r>
            <a:endParaRPr sz="1400"/>
          </a:p>
          <a:p>
            <a:pPr indent="-317500" lvl="0" marL="457200" marR="0" rtl="0" algn="l">
              <a:lnSpc>
                <a:spcPct val="135714"/>
              </a:lnSpc>
              <a:spcBef>
                <a:spcPts val="0"/>
              </a:spcBef>
              <a:spcAft>
                <a:spcPts val="0"/>
              </a:spcAft>
              <a:buSzPts val="1400"/>
              <a:buChar char="●"/>
            </a:pPr>
            <a:r>
              <a:rPr lang="en" sz="1400"/>
              <a:t>Mean accuracy across all rounds was found to be 69.92%</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44"/>
          <p:cNvPicPr preferRelativeResize="0"/>
          <p:nvPr/>
        </p:nvPicPr>
        <p:blipFill rotWithShape="1">
          <a:blip r:embed="rId3">
            <a:alphaModFix amt="20000"/>
          </a:blip>
          <a:srcRect b="0" l="7810" r="32930" t="0"/>
          <a:stretch/>
        </p:blipFill>
        <p:spPr>
          <a:xfrm>
            <a:off x="0" y="0"/>
            <a:ext cx="4572000" cy="5143501"/>
          </a:xfrm>
          <a:prstGeom prst="rect">
            <a:avLst/>
          </a:prstGeom>
          <a:noFill/>
          <a:ln>
            <a:noFill/>
          </a:ln>
        </p:spPr>
      </p:pic>
      <p:sp>
        <p:nvSpPr>
          <p:cNvPr id="254" name="Google Shape;254;p44"/>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Combination 1</a:t>
            </a:r>
            <a:endParaRPr/>
          </a:p>
          <a:p>
            <a:pPr indent="0" lvl="0" marL="0" rtl="0" algn="ctr">
              <a:spcBef>
                <a:spcPts val="0"/>
              </a:spcBef>
              <a:spcAft>
                <a:spcPts val="0"/>
              </a:spcAft>
              <a:buNone/>
            </a:pPr>
            <a:r>
              <a:t/>
            </a:r>
            <a:endParaRPr/>
          </a:p>
        </p:txBody>
      </p:sp>
      <p:sp>
        <p:nvSpPr>
          <p:cNvPr id="255" name="Google Shape;255;p44"/>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Vader, TF-IDF and Bag-of-Words (all words)</a:t>
            </a:r>
            <a:endParaRPr/>
          </a:p>
        </p:txBody>
      </p:sp>
      <p:sp>
        <p:nvSpPr>
          <p:cNvPr id="256" name="Google Shape;256;p44"/>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lnSpcReduction="10000"/>
          </a:bodyPr>
          <a:lstStyle/>
          <a:p>
            <a:pPr indent="0" lvl="0" marL="0" rtl="0" algn="l">
              <a:spcBef>
                <a:spcPts val="0"/>
              </a:spcBef>
              <a:spcAft>
                <a:spcPts val="0"/>
              </a:spcAft>
              <a:buNone/>
            </a:pPr>
            <a:r>
              <a:rPr lang="en"/>
              <a:t>Results</a:t>
            </a:r>
            <a:endParaRPr/>
          </a:p>
          <a:p>
            <a:pPr indent="-317500" lvl="0" marL="457200" marR="0" rtl="0" algn="l">
              <a:lnSpc>
                <a:spcPct val="135714"/>
              </a:lnSpc>
              <a:spcBef>
                <a:spcPts val="0"/>
              </a:spcBef>
              <a:spcAft>
                <a:spcPts val="0"/>
              </a:spcAft>
              <a:buSzPts val="1400"/>
              <a:buChar char="●"/>
            </a:pPr>
            <a:r>
              <a:rPr lang="en" sz="1400"/>
              <a:t>A</a:t>
            </a:r>
            <a:r>
              <a:rPr lang="en" sz="1400"/>
              <a:t>ccuracy ranged from 82.9% to 84.72% across all five rounds</a:t>
            </a:r>
            <a:endParaRPr sz="1400"/>
          </a:p>
          <a:p>
            <a:pPr indent="-317500" lvl="0" marL="457200" marR="0" rtl="0" algn="l">
              <a:lnSpc>
                <a:spcPct val="135714"/>
              </a:lnSpc>
              <a:spcBef>
                <a:spcPts val="0"/>
              </a:spcBef>
              <a:spcAft>
                <a:spcPts val="0"/>
              </a:spcAft>
              <a:buSzPts val="1400"/>
              <a:buChar char="●"/>
            </a:pPr>
            <a:r>
              <a:rPr lang="en" sz="1400"/>
              <a:t>Precision, recall and F1 scores to be slightly higher in the positive class than the negative class</a:t>
            </a:r>
            <a:endParaRPr sz="1400"/>
          </a:p>
          <a:p>
            <a:pPr indent="-317500" lvl="0" marL="457200" marR="0" rtl="0" algn="l">
              <a:lnSpc>
                <a:spcPct val="135714"/>
              </a:lnSpc>
              <a:spcBef>
                <a:spcPts val="0"/>
              </a:spcBef>
              <a:spcAft>
                <a:spcPts val="0"/>
              </a:spcAft>
              <a:buSzPts val="1400"/>
              <a:buChar char="●"/>
            </a:pPr>
            <a:r>
              <a:rPr lang="en" sz="1400"/>
              <a:t>The most informative features were a combination of features from the merged list of features: "TF_waste" and "V_pointless" were found to be associated with negative sentiment.</a:t>
            </a:r>
            <a:endParaRPr sz="1400"/>
          </a:p>
          <a:p>
            <a:pPr indent="-317500" lvl="0" marL="457200" marR="0" rtl="0" algn="l">
              <a:lnSpc>
                <a:spcPct val="135714"/>
              </a:lnSpc>
              <a:spcBef>
                <a:spcPts val="0"/>
              </a:spcBef>
              <a:spcAft>
                <a:spcPts val="0"/>
              </a:spcAft>
              <a:buSzPts val="1400"/>
              <a:buChar char="●"/>
            </a:pPr>
            <a:r>
              <a:rPr lang="en" sz="1400"/>
              <a:t>The mean accuracy across all rounds was found to be 83.92%</a:t>
            </a:r>
            <a:endParaRPr sz="1791"/>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id="261" name="Google Shape;261;p45"/>
          <p:cNvPicPr preferRelativeResize="0"/>
          <p:nvPr/>
        </p:nvPicPr>
        <p:blipFill rotWithShape="1">
          <a:blip r:embed="rId3">
            <a:alphaModFix amt="20000"/>
          </a:blip>
          <a:srcRect b="0" l="34389" r="16767" t="0"/>
          <a:stretch/>
        </p:blipFill>
        <p:spPr>
          <a:xfrm>
            <a:off x="0" y="0"/>
            <a:ext cx="4572000" cy="5143500"/>
          </a:xfrm>
          <a:prstGeom prst="rect">
            <a:avLst/>
          </a:prstGeom>
          <a:noFill/>
          <a:ln>
            <a:noFill/>
          </a:ln>
        </p:spPr>
      </p:pic>
      <p:sp>
        <p:nvSpPr>
          <p:cNvPr id="262" name="Google Shape;262;p45"/>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Combination 2</a:t>
            </a:r>
            <a:endParaRPr/>
          </a:p>
          <a:p>
            <a:pPr indent="0" lvl="0" marL="0" rtl="0" algn="ctr">
              <a:spcBef>
                <a:spcPts val="0"/>
              </a:spcBef>
              <a:spcAft>
                <a:spcPts val="0"/>
              </a:spcAft>
              <a:buNone/>
            </a:pPr>
            <a:r>
              <a:t/>
            </a:r>
            <a:endParaRPr/>
          </a:p>
        </p:txBody>
      </p:sp>
      <p:sp>
        <p:nvSpPr>
          <p:cNvPr id="263" name="Google Shape;263;p45"/>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Vader, TF-IDF and Bag-of-Words (with nouns removed)</a:t>
            </a:r>
            <a:endParaRPr/>
          </a:p>
        </p:txBody>
      </p:sp>
      <p:sp>
        <p:nvSpPr>
          <p:cNvPr id="264" name="Google Shape;264;p4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lnSpcReduction="20000"/>
          </a:bodyPr>
          <a:lstStyle/>
          <a:p>
            <a:pPr indent="0" lvl="0" marL="0" rtl="0" algn="l">
              <a:spcBef>
                <a:spcPts val="0"/>
              </a:spcBef>
              <a:spcAft>
                <a:spcPts val="0"/>
              </a:spcAft>
              <a:buNone/>
            </a:pPr>
            <a:r>
              <a:rPr lang="en"/>
              <a:t>Results</a:t>
            </a:r>
            <a:endParaRPr/>
          </a:p>
          <a:p>
            <a:pPr indent="-317500" lvl="0" marL="457200" marR="0" rtl="0" algn="l">
              <a:lnSpc>
                <a:spcPct val="135714"/>
              </a:lnSpc>
              <a:spcBef>
                <a:spcPts val="0"/>
              </a:spcBef>
              <a:spcAft>
                <a:spcPts val="0"/>
              </a:spcAft>
              <a:buSzPts val="1400"/>
              <a:buChar char="●"/>
            </a:pPr>
            <a:r>
              <a:rPr lang="en" sz="1400"/>
              <a:t>A</a:t>
            </a:r>
            <a:r>
              <a:rPr lang="en" sz="1400"/>
              <a:t>ccuracy ranged from 84.02% to 85.54% across all five rounds</a:t>
            </a:r>
            <a:endParaRPr sz="1400"/>
          </a:p>
          <a:p>
            <a:pPr indent="-317500" lvl="0" marL="457200" marR="0" rtl="0" algn="l">
              <a:lnSpc>
                <a:spcPct val="135714"/>
              </a:lnSpc>
              <a:spcBef>
                <a:spcPts val="0"/>
              </a:spcBef>
              <a:spcAft>
                <a:spcPts val="0"/>
              </a:spcAft>
              <a:buSzPts val="1400"/>
              <a:buChar char="●"/>
            </a:pPr>
            <a:r>
              <a:rPr lang="en" sz="1400"/>
              <a:t>Precision, recall and F1 scores being slightly higher in the positive class than the negative class</a:t>
            </a:r>
            <a:endParaRPr sz="1400"/>
          </a:p>
          <a:p>
            <a:pPr indent="-317500" lvl="0" marL="457200" marR="0" rtl="0" algn="l">
              <a:lnSpc>
                <a:spcPct val="135714"/>
              </a:lnSpc>
              <a:spcBef>
                <a:spcPts val="0"/>
              </a:spcBef>
              <a:spcAft>
                <a:spcPts val="0"/>
              </a:spcAft>
              <a:buSzPts val="1400"/>
              <a:buChar char="●"/>
            </a:pPr>
            <a:r>
              <a:rPr lang="en" sz="1400"/>
              <a:t>Since nouns were removed the most informative features seen are ratings  seen previously when removing nouns: "3/10," "4/10," and "7/10”</a:t>
            </a:r>
            <a:endParaRPr sz="1400"/>
          </a:p>
          <a:p>
            <a:pPr indent="-317500" lvl="0" marL="457200" marR="0" rtl="0" algn="l">
              <a:lnSpc>
                <a:spcPct val="135714"/>
              </a:lnSpc>
              <a:spcBef>
                <a:spcPts val="0"/>
              </a:spcBef>
              <a:spcAft>
                <a:spcPts val="0"/>
              </a:spcAft>
              <a:buSzPts val="1400"/>
              <a:buChar char="●"/>
            </a:pPr>
            <a:r>
              <a:rPr lang="en" sz="1400"/>
              <a:t>Mean accuracy across all rounds is found to be 85.07%, the most promising results from the model across all experiments and iterations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8"/>
          <p:cNvPicPr preferRelativeResize="0"/>
          <p:nvPr/>
        </p:nvPicPr>
        <p:blipFill rotWithShape="1">
          <a:blip r:embed="rId3">
            <a:alphaModFix amt="20000"/>
          </a:blip>
          <a:srcRect b="0" l="0" r="27017" t="0"/>
          <a:stretch/>
        </p:blipFill>
        <p:spPr>
          <a:xfrm>
            <a:off x="0" y="0"/>
            <a:ext cx="9144001" cy="5143500"/>
          </a:xfrm>
          <a:prstGeom prst="rect">
            <a:avLst/>
          </a:prstGeom>
          <a:noFill/>
          <a:ln>
            <a:noFill/>
          </a:ln>
        </p:spPr>
      </p:pic>
      <p:sp>
        <p:nvSpPr>
          <p:cNvPr id="143" name="Google Shape;143;p28"/>
          <p:cNvSpPr txBox="1"/>
          <p:nvPr>
            <p:ph type="title"/>
          </p:nvPr>
        </p:nvSpPr>
        <p:spPr>
          <a:xfrm>
            <a:off x="853950" y="1706475"/>
            <a:ext cx="7436100" cy="1538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SzPts val="990"/>
              <a:buNone/>
            </a:pPr>
            <a:r>
              <a:rPr lang="en" sz="5040"/>
              <a:t>Challenge</a:t>
            </a:r>
            <a:endParaRPr sz="504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p46"/>
          <p:cNvPicPr preferRelativeResize="0"/>
          <p:nvPr/>
        </p:nvPicPr>
        <p:blipFill rotWithShape="1">
          <a:blip r:embed="rId3">
            <a:alphaModFix amt="20000"/>
          </a:blip>
          <a:srcRect b="19585" l="0" r="0" t="19591"/>
          <a:stretch/>
        </p:blipFill>
        <p:spPr>
          <a:xfrm>
            <a:off x="0" y="0"/>
            <a:ext cx="9144000" cy="5143500"/>
          </a:xfrm>
          <a:prstGeom prst="rect">
            <a:avLst/>
          </a:prstGeom>
          <a:noFill/>
          <a:ln>
            <a:noFill/>
          </a:ln>
        </p:spPr>
      </p:pic>
      <p:sp>
        <p:nvSpPr>
          <p:cNvPr id="270" name="Google Shape;270;p46"/>
          <p:cNvSpPr txBox="1"/>
          <p:nvPr>
            <p:ph type="title"/>
          </p:nvPr>
        </p:nvSpPr>
        <p:spPr>
          <a:xfrm>
            <a:off x="853950" y="1736025"/>
            <a:ext cx="7436100" cy="1538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85%</a:t>
            </a:r>
            <a:endParaRPr/>
          </a:p>
        </p:txBody>
      </p:sp>
      <p:sp>
        <p:nvSpPr>
          <p:cNvPr id="271" name="Google Shape;271;p46"/>
          <p:cNvSpPr txBox="1"/>
          <p:nvPr>
            <p:ph idx="1" type="body"/>
          </p:nvPr>
        </p:nvSpPr>
        <p:spPr>
          <a:xfrm>
            <a:off x="853950" y="1474825"/>
            <a:ext cx="7436100" cy="50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Best Accuracy</a:t>
            </a:r>
            <a:endParaRPr sz="2500"/>
          </a:p>
        </p:txBody>
      </p:sp>
      <p:sp>
        <p:nvSpPr>
          <p:cNvPr id="272" name="Google Shape;272;p46"/>
          <p:cNvSpPr txBox="1"/>
          <p:nvPr>
            <p:ph idx="1" type="body"/>
          </p:nvPr>
        </p:nvSpPr>
        <p:spPr>
          <a:xfrm>
            <a:off x="853950" y="3201750"/>
            <a:ext cx="7436100" cy="50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500"/>
              <a:t>Combination 2</a:t>
            </a:r>
            <a:endParaRPr b="1" sz="2500"/>
          </a:p>
        </p:txBody>
      </p:sp>
      <p:sp>
        <p:nvSpPr>
          <p:cNvPr id="273" name="Google Shape;273;p46"/>
          <p:cNvSpPr/>
          <p:nvPr/>
        </p:nvSpPr>
        <p:spPr>
          <a:xfrm>
            <a:off x="3385950" y="3233600"/>
            <a:ext cx="2372100" cy="5097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aleway"/>
              <a:ea typeface="Raleway"/>
              <a:cs typeface="Raleway"/>
              <a:sym typeface="Ralew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7"/>
          <p:cNvSpPr txBox="1"/>
          <p:nvPr>
            <p:ph idx="4294967295" type="title"/>
          </p:nvPr>
        </p:nvSpPr>
        <p:spPr>
          <a:xfrm>
            <a:off x="425200" y="597125"/>
            <a:ext cx="39018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E54"/>
                </a:solidFill>
              </a:rPr>
              <a:t>Additional Thoughts</a:t>
            </a:r>
            <a:endParaRPr>
              <a:solidFill>
                <a:srgbClr val="000E54"/>
              </a:solidFill>
            </a:endParaRPr>
          </a:p>
        </p:txBody>
      </p:sp>
      <p:sp>
        <p:nvSpPr>
          <p:cNvPr id="279" name="Google Shape;279;p47"/>
          <p:cNvSpPr txBox="1"/>
          <p:nvPr/>
        </p:nvSpPr>
        <p:spPr>
          <a:xfrm>
            <a:off x="425200" y="1319250"/>
            <a:ext cx="7083900" cy="21858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Wanted more time for </a:t>
            </a:r>
            <a:endParaRPr sz="1300">
              <a:solidFill>
                <a:srgbClr val="000E54"/>
              </a:solidFill>
              <a:latin typeface="Raleway"/>
              <a:ea typeface="Raleway"/>
              <a:cs typeface="Raleway"/>
              <a:sym typeface="Raleway"/>
            </a:endParaRPr>
          </a:p>
          <a:p>
            <a:pPr indent="-311150" lvl="1" marL="9144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Analyzing the reviews manually for clues</a:t>
            </a:r>
            <a:endParaRPr sz="1300">
              <a:solidFill>
                <a:srgbClr val="000E54"/>
              </a:solidFill>
              <a:latin typeface="Raleway"/>
              <a:ea typeface="Raleway"/>
              <a:cs typeface="Raleway"/>
              <a:sym typeface="Raleway"/>
            </a:endParaRPr>
          </a:p>
          <a:p>
            <a:pPr indent="-311150" lvl="1" marL="9144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Customizing tokenization for  individual features</a:t>
            </a:r>
            <a:endParaRPr sz="1300">
              <a:solidFill>
                <a:srgbClr val="000E54"/>
              </a:solidFill>
              <a:latin typeface="Raleway"/>
              <a:ea typeface="Raleway"/>
              <a:cs typeface="Raleway"/>
              <a:sym typeface="Raleway"/>
            </a:endParaRPr>
          </a:p>
          <a:p>
            <a:pPr indent="-311150" lvl="1" marL="9144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Developing additional features</a:t>
            </a:r>
            <a:endParaRPr sz="1300">
              <a:solidFill>
                <a:srgbClr val="000E54"/>
              </a:solidFill>
              <a:latin typeface="Raleway"/>
              <a:ea typeface="Raleway"/>
              <a:cs typeface="Raleway"/>
              <a:sym typeface="Raleway"/>
            </a:endParaRPr>
          </a:p>
          <a:p>
            <a:pPr indent="-311150" lvl="1" marL="9144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Use additional test data set</a:t>
            </a:r>
            <a:endParaRPr sz="1300">
              <a:solidFill>
                <a:srgbClr val="000E54"/>
              </a:solidFill>
              <a:latin typeface="Raleway"/>
              <a:ea typeface="Raleway"/>
              <a:cs typeface="Raleway"/>
              <a:sym typeface="Raleway"/>
            </a:endParaRPr>
          </a:p>
          <a:p>
            <a:pPr indent="-311150" lvl="1" marL="9144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Develop a vocabulary for this domain</a:t>
            </a:r>
            <a:endParaRPr sz="1300">
              <a:solidFill>
                <a:srgbClr val="000E54"/>
              </a:solidFill>
              <a:latin typeface="Raleway"/>
              <a:ea typeface="Raleway"/>
              <a:cs typeface="Raleway"/>
              <a:sym typeface="Raleway"/>
            </a:endParaRPr>
          </a:p>
          <a:p>
            <a:pPr indent="-311150" lvl="0" marL="4572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Insights</a:t>
            </a:r>
            <a:endParaRPr sz="1300">
              <a:solidFill>
                <a:srgbClr val="000E54"/>
              </a:solidFill>
              <a:latin typeface="Raleway"/>
              <a:ea typeface="Raleway"/>
              <a:cs typeface="Raleway"/>
              <a:sym typeface="Raleway"/>
            </a:endParaRPr>
          </a:p>
          <a:p>
            <a:pPr indent="-311150" lvl="1" marL="9144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Very challenging to map the varied structure of language</a:t>
            </a:r>
            <a:endParaRPr sz="1300">
              <a:solidFill>
                <a:srgbClr val="000E54"/>
              </a:solidFill>
              <a:latin typeface="Raleway"/>
              <a:ea typeface="Raleway"/>
              <a:cs typeface="Raleway"/>
              <a:sym typeface="Raleway"/>
            </a:endParaRPr>
          </a:p>
          <a:p>
            <a:pPr indent="-311150" lvl="1" marL="9144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Flexibility of language is so complex and arbitrary</a:t>
            </a:r>
            <a:endParaRPr sz="1300">
              <a:solidFill>
                <a:srgbClr val="000E54"/>
              </a:solidFill>
              <a:latin typeface="Raleway"/>
              <a:ea typeface="Raleway"/>
              <a:cs typeface="Raleway"/>
              <a:sym typeface="Raleway"/>
            </a:endParaRPr>
          </a:p>
          <a:p>
            <a:pPr indent="-311150" lvl="1" marL="9144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Domain context could improve accuracy</a:t>
            </a:r>
            <a:endParaRPr sz="1300">
              <a:solidFill>
                <a:srgbClr val="000E54"/>
              </a:solidFill>
              <a:latin typeface="Raleway"/>
              <a:ea typeface="Raleway"/>
              <a:cs typeface="Raleway"/>
              <a:sym typeface="Raleway"/>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pic>
        <p:nvPicPr>
          <p:cNvPr id="284" name="Google Shape;284;p48"/>
          <p:cNvPicPr preferRelativeResize="0"/>
          <p:nvPr/>
        </p:nvPicPr>
        <p:blipFill rotWithShape="1">
          <a:blip r:embed="rId3">
            <a:alphaModFix amt="20000"/>
          </a:blip>
          <a:srcRect b="3119" l="15153" r="0" t="0"/>
          <a:stretch/>
        </p:blipFill>
        <p:spPr>
          <a:xfrm>
            <a:off x="0" y="0"/>
            <a:ext cx="9144000" cy="5143500"/>
          </a:xfrm>
          <a:prstGeom prst="rect">
            <a:avLst/>
          </a:prstGeom>
          <a:noFill/>
          <a:ln>
            <a:noFill/>
          </a:ln>
        </p:spPr>
      </p:pic>
      <p:cxnSp>
        <p:nvCxnSpPr>
          <p:cNvPr id="285" name="Google Shape;285;p48"/>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sp>
        <p:nvSpPr>
          <p:cNvPr id="286" name="Google Shape;286;p48"/>
          <p:cNvSpPr txBox="1"/>
          <p:nvPr>
            <p:ph type="title"/>
          </p:nvPr>
        </p:nvSpPr>
        <p:spPr>
          <a:xfrm>
            <a:off x="425200" y="527773"/>
            <a:ext cx="8296800" cy="4100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90"/>
              <a:buNone/>
            </a:pPr>
            <a:r>
              <a:rPr lang="en"/>
              <a:t>Thank You</a:t>
            </a:r>
            <a:endParaRPr/>
          </a:p>
        </p:txBody>
      </p:sp>
      <p:cxnSp>
        <p:nvCxnSpPr>
          <p:cNvPr id="287" name="Google Shape;287;p48"/>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pic>
        <p:nvPicPr>
          <p:cNvPr id="288" name="Google Shape;288;p48"/>
          <p:cNvPicPr preferRelativeResize="0"/>
          <p:nvPr/>
        </p:nvPicPr>
        <p:blipFill rotWithShape="1">
          <a:blip r:embed="rId4">
            <a:alphaModFix/>
          </a:blip>
          <a:srcRect b="0" l="0" r="0" t="0"/>
          <a:stretch/>
        </p:blipFill>
        <p:spPr>
          <a:xfrm>
            <a:off x="139450" y="53000"/>
            <a:ext cx="893625" cy="307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9"/>
          <p:cNvSpPr txBox="1"/>
          <p:nvPr>
            <p:ph idx="4294967295" type="title"/>
          </p:nvPr>
        </p:nvSpPr>
        <p:spPr>
          <a:xfrm>
            <a:off x="425200" y="597125"/>
            <a:ext cx="39018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E54"/>
                </a:solidFill>
              </a:rPr>
              <a:t>Dataset</a:t>
            </a:r>
            <a:endParaRPr>
              <a:solidFill>
                <a:srgbClr val="000E54"/>
              </a:solidFill>
            </a:endParaRPr>
          </a:p>
        </p:txBody>
      </p:sp>
      <p:sp>
        <p:nvSpPr>
          <p:cNvPr id="149" name="Google Shape;149;p29"/>
          <p:cNvSpPr txBox="1"/>
          <p:nvPr/>
        </p:nvSpPr>
        <p:spPr>
          <a:xfrm>
            <a:off x="635475" y="2571750"/>
            <a:ext cx="8062800" cy="178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000E54"/>
                </a:solidFill>
                <a:latin typeface="Raleway"/>
                <a:ea typeface="Raleway"/>
                <a:cs typeface="Raleway"/>
                <a:sym typeface="Raleway"/>
              </a:rPr>
              <a:t>This is one of the most awful movies I've had the misfortune of picking up. Don't get me wrong, I love a good zombie flick, but this wasn't one of them.It had absolutely nothing to do with the other movie or the video game (as far as I could tell.) </a:t>
            </a:r>
            <a:endParaRPr sz="1300">
              <a:solidFill>
                <a:srgbClr val="000E54"/>
              </a:solidFill>
              <a:latin typeface="Raleway"/>
              <a:ea typeface="Raleway"/>
              <a:cs typeface="Raleway"/>
              <a:sym typeface="Raleway"/>
            </a:endParaRPr>
          </a:p>
          <a:p>
            <a:pPr indent="0" lvl="0" marL="0" rtl="0" algn="l">
              <a:spcBef>
                <a:spcPts val="0"/>
              </a:spcBef>
              <a:spcAft>
                <a:spcPts val="0"/>
              </a:spcAft>
              <a:buNone/>
            </a:pPr>
            <a:r>
              <a:t/>
            </a:r>
            <a:endParaRPr sz="1300">
              <a:solidFill>
                <a:srgbClr val="000E54"/>
              </a:solidFill>
              <a:latin typeface="Raleway"/>
              <a:ea typeface="Raleway"/>
              <a:cs typeface="Raleway"/>
              <a:sym typeface="Raleway"/>
            </a:endParaRPr>
          </a:p>
          <a:p>
            <a:pPr indent="0" lvl="0" marL="0" rtl="0" algn="l">
              <a:spcBef>
                <a:spcPts val="0"/>
              </a:spcBef>
              <a:spcAft>
                <a:spcPts val="0"/>
              </a:spcAft>
              <a:buNone/>
            </a:pPr>
            <a:r>
              <a:rPr lang="en" sz="1300">
                <a:solidFill>
                  <a:srgbClr val="000E54"/>
                </a:solidFill>
                <a:latin typeface="Raleway"/>
                <a:ea typeface="Raleway"/>
                <a:cs typeface="Raleway"/>
                <a:sym typeface="Raleway"/>
              </a:rPr>
              <a:t>The best aspect of the film is how the two main characters can get covered with so much blood and remain so nonplussed. I would certainly suggest giving this one and miss and staying with a safer zombie pleaser like '28 Days Later' or 'Dawn of the Living Dead' (the remake, of course, unless you're into some serious campy action.)</a:t>
            </a:r>
            <a:endParaRPr sz="1300">
              <a:solidFill>
                <a:srgbClr val="000E54"/>
              </a:solidFill>
              <a:latin typeface="Raleway"/>
              <a:ea typeface="Raleway"/>
              <a:cs typeface="Raleway"/>
              <a:sym typeface="Raleway"/>
            </a:endParaRPr>
          </a:p>
        </p:txBody>
      </p:sp>
      <p:sp>
        <p:nvSpPr>
          <p:cNvPr id="150" name="Google Shape;150;p29"/>
          <p:cNvSpPr txBox="1"/>
          <p:nvPr/>
        </p:nvSpPr>
        <p:spPr>
          <a:xfrm>
            <a:off x="425200" y="1186350"/>
            <a:ext cx="5006400" cy="5850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Source: </a:t>
            </a:r>
            <a:r>
              <a:rPr b="1" lang="en" sz="1300">
                <a:solidFill>
                  <a:srgbClr val="000E54"/>
                </a:solidFill>
                <a:latin typeface="Raleway"/>
                <a:ea typeface="Raleway"/>
                <a:cs typeface="Raleway"/>
                <a:sym typeface="Raleway"/>
              </a:rPr>
              <a:t>Stanford's Large Movie Review Dataset</a:t>
            </a:r>
            <a:endParaRPr b="1" sz="1300">
              <a:solidFill>
                <a:srgbClr val="000E54"/>
              </a:solidFill>
              <a:latin typeface="Raleway"/>
              <a:ea typeface="Raleway"/>
              <a:cs typeface="Raleway"/>
              <a:sym typeface="Raleway"/>
            </a:endParaRPr>
          </a:p>
          <a:p>
            <a:pPr indent="-311150" lvl="0" marL="457200" rtl="0" algn="l">
              <a:spcBef>
                <a:spcPts val="0"/>
              </a:spcBef>
              <a:spcAft>
                <a:spcPts val="0"/>
              </a:spcAft>
              <a:buClr>
                <a:srgbClr val="000E54"/>
              </a:buClr>
              <a:buSzPts val="1300"/>
              <a:buFont typeface="Raleway"/>
              <a:buChar char="●"/>
            </a:pPr>
            <a:r>
              <a:rPr lang="en" sz="1300">
                <a:solidFill>
                  <a:srgbClr val="000E54"/>
                </a:solidFill>
                <a:latin typeface="Raleway"/>
                <a:ea typeface="Raleway"/>
                <a:cs typeface="Raleway"/>
                <a:sym typeface="Raleway"/>
              </a:rPr>
              <a:t>Source: https://ai.stanford.edu/~amaas/data/sentiment/</a:t>
            </a:r>
            <a:endParaRPr sz="1300">
              <a:solidFill>
                <a:srgbClr val="000E54"/>
              </a:solidFill>
              <a:latin typeface="Raleway"/>
              <a:ea typeface="Raleway"/>
              <a:cs typeface="Raleway"/>
              <a:sym typeface="Raleway"/>
            </a:endParaRPr>
          </a:p>
        </p:txBody>
      </p:sp>
      <p:sp>
        <p:nvSpPr>
          <p:cNvPr id="151" name="Google Shape;151;p29"/>
          <p:cNvSpPr txBox="1"/>
          <p:nvPr/>
        </p:nvSpPr>
        <p:spPr>
          <a:xfrm>
            <a:off x="425200" y="2110050"/>
            <a:ext cx="4256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000E54"/>
                </a:solidFill>
                <a:latin typeface="Raleway"/>
                <a:ea typeface="Raleway"/>
                <a:cs typeface="Raleway"/>
                <a:sym typeface="Raleway"/>
              </a:rPr>
              <a:t>Example:</a:t>
            </a:r>
            <a:r>
              <a:rPr lang="en" sz="1800">
                <a:solidFill>
                  <a:srgbClr val="000E54"/>
                </a:solidFill>
                <a:latin typeface="Raleway"/>
                <a:ea typeface="Raleway"/>
                <a:cs typeface="Raleway"/>
                <a:sym typeface="Raleway"/>
              </a:rPr>
              <a:t> Negative</a:t>
            </a:r>
            <a:endParaRPr sz="1800">
              <a:solidFill>
                <a:srgbClr val="000E54"/>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30"/>
          <p:cNvPicPr preferRelativeResize="0"/>
          <p:nvPr/>
        </p:nvPicPr>
        <p:blipFill rotWithShape="1">
          <a:blip r:embed="rId3">
            <a:alphaModFix amt="20000"/>
          </a:blip>
          <a:srcRect b="0" l="2816" r="25693" t="0"/>
          <a:stretch/>
        </p:blipFill>
        <p:spPr>
          <a:xfrm>
            <a:off x="2" y="0"/>
            <a:ext cx="4571999" cy="5143500"/>
          </a:xfrm>
          <a:prstGeom prst="rect">
            <a:avLst/>
          </a:prstGeom>
          <a:noFill/>
          <a:ln>
            <a:noFill/>
          </a:ln>
        </p:spPr>
      </p:pic>
      <p:sp>
        <p:nvSpPr>
          <p:cNvPr id="157" name="Google Shape;157;p30"/>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Training</a:t>
            </a:r>
            <a:endParaRPr/>
          </a:p>
          <a:p>
            <a:pPr indent="0" lvl="0" marL="0" rtl="0" algn="ctr">
              <a:spcBef>
                <a:spcPts val="0"/>
              </a:spcBef>
              <a:spcAft>
                <a:spcPts val="0"/>
              </a:spcAft>
              <a:buNone/>
            </a:pPr>
            <a:r>
              <a:t/>
            </a:r>
            <a:endParaRPr/>
          </a:p>
        </p:txBody>
      </p:sp>
      <p:sp>
        <p:nvSpPr>
          <p:cNvPr id="158" name="Google Shape;158;p30"/>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42900" lvl="0" marL="457200" rtl="0" algn="l">
              <a:spcBef>
                <a:spcPts val="0"/>
              </a:spcBef>
              <a:spcAft>
                <a:spcPts val="0"/>
              </a:spcAft>
              <a:buSzPts val="1800"/>
              <a:buChar char="●"/>
            </a:pPr>
            <a:r>
              <a:rPr lang="en"/>
              <a:t>Naive Bayes Classifier</a:t>
            </a:r>
            <a:endParaRPr/>
          </a:p>
          <a:p>
            <a:pPr indent="-342900" lvl="0" marL="457200" rtl="0" algn="l">
              <a:spcBef>
                <a:spcPts val="0"/>
              </a:spcBef>
              <a:spcAft>
                <a:spcPts val="0"/>
              </a:spcAft>
              <a:buSzPts val="1800"/>
              <a:buChar char="●"/>
            </a:pPr>
            <a:r>
              <a:rPr lang="en"/>
              <a:t>5 Fold Cross Validation</a:t>
            </a:r>
            <a:endParaRPr/>
          </a:p>
          <a:p>
            <a:pPr indent="-342900" lvl="0" marL="457200" rtl="0" algn="l">
              <a:spcBef>
                <a:spcPts val="0"/>
              </a:spcBef>
              <a:spcAft>
                <a:spcPts val="0"/>
              </a:spcAft>
              <a:buSzPts val="1800"/>
              <a:buChar char="●"/>
            </a:pPr>
            <a:r>
              <a:rPr lang="en"/>
              <a:t>12 Experiments</a:t>
            </a:r>
            <a:endParaRPr/>
          </a:p>
          <a:p>
            <a:pPr indent="-342900" lvl="0" marL="457200" rtl="0" algn="l">
              <a:spcBef>
                <a:spcPts val="0"/>
              </a:spcBef>
              <a:spcAft>
                <a:spcPts val="0"/>
              </a:spcAft>
              <a:buSzPts val="1800"/>
              <a:buChar char="●"/>
            </a:pPr>
            <a:r>
              <a:rPr lang="en"/>
              <a:t>36 Trained Classifiers</a:t>
            </a:r>
            <a:endParaRPr/>
          </a:p>
          <a:p>
            <a:pPr indent="-342900" lvl="0" marL="457200" rtl="0" algn="l">
              <a:spcBef>
                <a:spcPts val="0"/>
              </a:spcBef>
              <a:spcAft>
                <a:spcPts val="0"/>
              </a:spcAft>
              <a:buSzPts val="1800"/>
              <a:buChar char="●"/>
            </a:pPr>
            <a:r>
              <a:rPr lang="en"/>
              <a:t>Over 5 hours to run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31"/>
          <p:cNvPicPr preferRelativeResize="0"/>
          <p:nvPr/>
        </p:nvPicPr>
        <p:blipFill rotWithShape="1">
          <a:blip r:embed="rId3">
            <a:alphaModFix amt="20000"/>
          </a:blip>
          <a:srcRect b="0" l="11111" r="0" t="0"/>
          <a:stretch/>
        </p:blipFill>
        <p:spPr>
          <a:xfrm>
            <a:off x="0" y="0"/>
            <a:ext cx="9144000" cy="5143500"/>
          </a:xfrm>
          <a:prstGeom prst="rect">
            <a:avLst/>
          </a:prstGeom>
          <a:noFill/>
          <a:ln>
            <a:noFill/>
          </a:ln>
        </p:spPr>
      </p:pic>
      <p:sp>
        <p:nvSpPr>
          <p:cNvPr id="164" name="Google Shape;164;p31"/>
          <p:cNvSpPr txBox="1"/>
          <p:nvPr>
            <p:ph type="title"/>
          </p:nvPr>
        </p:nvSpPr>
        <p:spPr>
          <a:xfrm>
            <a:off x="853950" y="1706475"/>
            <a:ext cx="7436100" cy="1538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SzPts val="990"/>
              <a:buNone/>
            </a:pPr>
            <a:r>
              <a:rPr lang="en" sz="5040"/>
              <a:t>Experiments</a:t>
            </a:r>
            <a:endParaRPr sz="504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32"/>
          <p:cNvPicPr preferRelativeResize="0"/>
          <p:nvPr/>
        </p:nvPicPr>
        <p:blipFill rotWithShape="1">
          <a:blip r:embed="rId3">
            <a:alphaModFix amt="20000"/>
          </a:blip>
          <a:srcRect b="0" l="2816" r="25693" t="0"/>
          <a:stretch/>
        </p:blipFill>
        <p:spPr>
          <a:xfrm>
            <a:off x="2" y="0"/>
            <a:ext cx="4571999" cy="5143500"/>
          </a:xfrm>
          <a:prstGeom prst="rect">
            <a:avLst/>
          </a:prstGeom>
          <a:noFill/>
          <a:ln>
            <a:noFill/>
          </a:ln>
        </p:spPr>
      </p:pic>
      <p:sp>
        <p:nvSpPr>
          <p:cNvPr id="170" name="Google Shape;170;p32"/>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Bag-of-Words</a:t>
            </a:r>
            <a:endParaRPr/>
          </a:p>
          <a:p>
            <a:pPr indent="0" lvl="0" marL="0" rtl="0" algn="ctr">
              <a:spcBef>
                <a:spcPts val="0"/>
              </a:spcBef>
              <a:spcAft>
                <a:spcPts val="0"/>
              </a:spcAft>
              <a:buNone/>
            </a:pPr>
            <a:r>
              <a:t/>
            </a:r>
            <a:endParaRPr/>
          </a:p>
        </p:txBody>
      </p:sp>
      <p:sp>
        <p:nvSpPr>
          <p:cNvPr id="171" name="Google Shape;171;p32"/>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Feature set that is a collection of words, disregarding grammar and word order, focusing solely on the presence or absence of words within the text.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33"/>
          <p:cNvPicPr preferRelativeResize="0"/>
          <p:nvPr/>
        </p:nvPicPr>
        <p:blipFill rotWithShape="1">
          <a:blip r:embed="rId3">
            <a:alphaModFix amt="20000"/>
          </a:blip>
          <a:srcRect b="0" l="23535" r="5188" t="19813"/>
          <a:stretch/>
        </p:blipFill>
        <p:spPr>
          <a:xfrm>
            <a:off x="0" y="0"/>
            <a:ext cx="4572000" cy="5143501"/>
          </a:xfrm>
          <a:prstGeom prst="rect">
            <a:avLst/>
          </a:prstGeom>
          <a:noFill/>
          <a:ln>
            <a:noFill/>
          </a:ln>
        </p:spPr>
      </p:pic>
      <p:sp>
        <p:nvSpPr>
          <p:cNvPr id="177" name="Google Shape;177;p33"/>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Parts-of-Speech</a:t>
            </a:r>
            <a:endParaRPr/>
          </a:p>
          <a:p>
            <a:pPr indent="0" lvl="0" marL="0" rtl="0" algn="ctr">
              <a:spcBef>
                <a:spcPts val="0"/>
              </a:spcBef>
              <a:spcAft>
                <a:spcPts val="0"/>
              </a:spcAft>
              <a:buNone/>
            </a:pPr>
            <a:r>
              <a:t/>
            </a:r>
            <a:endParaRPr/>
          </a:p>
        </p:txBody>
      </p:sp>
      <p:sp>
        <p:nvSpPr>
          <p:cNvPr id="178" name="Google Shape;178;p33"/>
          <p:cNvSpPr txBox="1"/>
          <p:nvPr>
            <p:ph idx="2" type="body"/>
          </p:nvPr>
        </p:nvSpPr>
        <p:spPr>
          <a:xfrm>
            <a:off x="4932125" y="484050"/>
            <a:ext cx="3837000" cy="4175400"/>
          </a:xfrm>
          <a:prstGeom prst="rect">
            <a:avLst/>
          </a:prstGeom>
        </p:spPr>
        <p:txBody>
          <a:bodyPr anchorCtr="0" anchor="ctr" bIns="91425" lIns="91425" spcFirstLastPara="1" rIns="91425" wrap="square" tIns="91425">
            <a:noAutofit/>
          </a:bodyPr>
          <a:lstStyle/>
          <a:p>
            <a:pPr indent="-344805" lvl="0" marL="457200" rtl="0" algn="l">
              <a:lnSpc>
                <a:spcPct val="95000"/>
              </a:lnSpc>
              <a:spcBef>
                <a:spcPts val="0"/>
              </a:spcBef>
              <a:spcAft>
                <a:spcPts val="0"/>
              </a:spcAft>
              <a:buSzPts val="1830"/>
              <a:buChar char="●"/>
            </a:pPr>
            <a:r>
              <a:rPr lang="en" sz="1829"/>
              <a:t>Conjugations</a:t>
            </a:r>
            <a:endParaRPr sz="1829"/>
          </a:p>
          <a:p>
            <a:pPr indent="-344805" lvl="0" marL="457200" rtl="0" algn="l">
              <a:lnSpc>
                <a:spcPct val="95000"/>
              </a:lnSpc>
              <a:spcBef>
                <a:spcPts val="0"/>
              </a:spcBef>
              <a:spcAft>
                <a:spcPts val="0"/>
              </a:spcAft>
              <a:buSzPts val="1830"/>
              <a:buChar char="●"/>
            </a:pPr>
            <a:r>
              <a:rPr lang="en" sz="1829"/>
              <a:t>Determiners</a:t>
            </a:r>
            <a:endParaRPr sz="1829"/>
          </a:p>
          <a:p>
            <a:pPr indent="-344805" lvl="0" marL="457200" rtl="0" algn="l">
              <a:lnSpc>
                <a:spcPct val="95000"/>
              </a:lnSpc>
              <a:spcBef>
                <a:spcPts val="0"/>
              </a:spcBef>
              <a:spcAft>
                <a:spcPts val="0"/>
              </a:spcAft>
              <a:buSzPts val="1830"/>
              <a:buChar char="●"/>
            </a:pPr>
            <a:r>
              <a:rPr lang="en" sz="1829"/>
              <a:t>Nouns</a:t>
            </a:r>
            <a:endParaRPr sz="1829"/>
          </a:p>
          <a:p>
            <a:pPr indent="-344805" lvl="0" marL="457200" rtl="0" algn="l">
              <a:lnSpc>
                <a:spcPct val="95000"/>
              </a:lnSpc>
              <a:spcBef>
                <a:spcPts val="0"/>
              </a:spcBef>
              <a:spcAft>
                <a:spcPts val="0"/>
              </a:spcAft>
              <a:buSzPts val="1830"/>
              <a:buChar char="●"/>
            </a:pPr>
            <a:r>
              <a:rPr lang="en" sz="1829"/>
              <a:t>Verbs</a:t>
            </a:r>
            <a:endParaRPr sz="1829"/>
          </a:p>
          <a:p>
            <a:pPr indent="-344805" lvl="0" marL="457200" rtl="0" algn="l">
              <a:lnSpc>
                <a:spcPct val="95000"/>
              </a:lnSpc>
              <a:spcBef>
                <a:spcPts val="0"/>
              </a:spcBef>
              <a:spcAft>
                <a:spcPts val="0"/>
              </a:spcAft>
              <a:buSzPts val="1830"/>
              <a:buChar char="●"/>
            </a:pPr>
            <a:r>
              <a:rPr lang="en" sz="1829"/>
              <a:t>Adjectives</a:t>
            </a:r>
            <a:endParaRPr sz="1829"/>
          </a:p>
          <a:p>
            <a:pPr indent="-344805" lvl="0" marL="457200" rtl="0" algn="l">
              <a:lnSpc>
                <a:spcPct val="95000"/>
              </a:lnSpc>
              <a:spcBef>
                <a:spcPts val="0"/>
              </a:spcBef>
              <a:spcAft>
                <a:spcPts val="0"/>
              </a:spcAft>
              <a:buSzPts val="1830"/>
              <a:buChar char="●"/>
            </a:pPr>
            <a:r>
              <a:rPr lang="en" sz="1829"/>
              <a:t>Adverbs</a:t>
            </a:r>
            <a:endParaRPr sz="1829"/>
          </a:p>
          <a:p>
            <a:pPr indent="-344805" lvl="0" marL="457200" rtl="0" algn="l">
              <a:lnSpc>
                <a:spcPct val="95000"/>
              </a:lnSpc>
              <a:spcBef>
                <a:spcPts val="0"/>
              </a:spcBef>
              <a:spcAft>
                <a:spcPts val="0"/>
              </a:spcAft>
              <a:buSzPts val="1830"/>
              <a:buChar char="●"/>
            </a:pPr>
            <a:r>
              <a:rPr lang="en" sz="1829"/>
              <a:t>Particles</a:t>
            </a:r>
            <a:endParaRPr sz="1829"/>
          </a:p>
          <a:p>
            <a:pPr indent="-344805" lvl="0" marL="457200" rtl="0" algn="l">
              <a:lnSpc>
                <a:spcPct val="95000"/>
              </a:lnSpc>
              <a:spcBef>
                <a:spcPts val="0"/>
              </a:spcBef>
              <a:spcAft>
                <a:spcPts val="0"/>
              </a:spcAft>
              <a:buSzPts val="1830"/>
              <a:buChar char="●"/>
            </a:pPr>
            <a:r>
              <a:rPr lang="en" sz="1829"/>
              <a:t>Markers</a:t>
            </a:r>
            <a:endParaRPr sz="1829"/>
          </a:p>
          <a:p>
            <a:pPr indent="-344805" lvl="0" marL="457200" rtl="0" algn="l">
              <a:lnSpc>
                <a:spcPct val="95000"/>
              </a:lnSpc>
              <a:spcBef>
                <a:spcPts val="0"/>
              </a:spcBef>
              <a:spcAft>
                <a:spcPts val="0"/>
              </a:spcAft>
              <a:buSzPts val="1830"/>
              <a:buChar char="●"/>
            </a:pPr>
            <a:r>
              <a:rPr lang="en" sz="1829"/>
              <a:t>Numerical</a:t>
            </a:r>
            <a:endParaRPr sz="1829"/>
          </a:p>
          <a:p>
            <a:pPr indent="-344805" lvl="0" marL="457200" rtl="0" algn="l">
              <a:lnSpc>
                <a:spcPct val="95000"/>
              </a:lnSpc>
              <a:spcBef>
                <a:spcPts val="0"/>
              </a:spcBef>
              <a:spcAft>
                <a:spcPts val="0"/>
              </a:spcAft>
              <a:buSzPts val="1830"/>
              <a:buChar char="●"/>
            </a:pPr>
            <a:r>
              <a:rPr lang="en" sz="1829"/>
              <a:t>Foreign Words</a:t>
            </a:r>
            <a:endParaRPr sz="1829"/>
          </a:p>
          <a:p>
            <a:pPr indent="-344805" lvl="0" marL="457200" rtl="0" algn="l">
              <a:lnSpc>
                <a:spcPct val="95000"/>
              </a:lnSpc>
              <a:spcBef>
                <a:spcPts val="0"/>
              </a:spcBef>
              <a:spcAft>
                <a:spcPts val="0"/>
              </a:spcAft>
              <a:buSzPts val="1830"/>
              <a:buChar char="●"/>
            </a:pPr>
            <a:r>
              <a:rPr lang="en" sz="1829"/>
              <a:t>Symbols</a:t>
            </a:r>
            <a:endParaRPr sz="1829"/>
          </a:p>
          <a:p>
            <a:pPr indent="-344805" lvl="0" marL="457200" rtl="0" algn="l">
              <a:lnSpc>
                <a:spcPct val="95000"/>
              </a:lnSpc>
              <a:spcBef>
                <a:spcPts val="0"/>
              </a:spcBef>
              <a:spcAft>
                <a:spcPts val="0"/>
              </a:spcAft>
              <a:buSzPts val="1830"/>
              <a:buChar char="●"/>
            </a:pPr>
            <a:r>
              <a:rPr lang="en" sz="1829"/>
              <a:t>Interjections</a:t>
            </a:r>
            <a:endParaRPr sz="1829"/>
          </a:p>
          <a:p>
            <a:pPr indent="-344805" lvl="0" marL="457200" rtl="0" algn="l">
              <a:lnSpc>
                <a:spcPct val="95000"/>
              </a:lnSpc>
              <a:spcBef>
                <a:spcPts val="0"/>
              </a:spcBef>
              <a:spcAft>
                <a:spcPts val="0"/>
              </a:spcAft>
              <a:buSzPts val="1830"/>
              <a:buChar char="●"/>
            </a:pPr>
            <a:r>
              <a:rPr lang="en" sz="1829"/>
              <a:t>To</a:t>
            </a:r>
            <a:endParaRPr sz="1829"/>
          </a:p>
          <a:p>
            <a:pPr indent="-344805" lvl="0" marL="457200" rtl="0" algn="l">
              <a:lnSpc>
                <a:spcPct val="95000"/>
              </a:lnSpc>
              <a:spcBef>
                <a:spcPts val="0"/>
              </a:spcBef>
              <a:spcAft>
                <a:spcPts val="0"/>
              </a:spcAft>
              <a:buSzPts val="1830"/>
              <a:buChar char="●"/>
            </a:pPr>
            <a:r>
              <a:rPr lang="en" sz="1829"/>
              <a:t>Existential there (ex)</a:t>
            </a:r>
            <a:endParaRPr sz="1829"/>
          </a:p>
          <a:p>
            <a:pPr indent="-344805" lvl="0" marL="457200" rtl="0" algn="l">
              <a:lnSpc>
                <a:spcPct val="95000"/>
              </a:lnSpc>
              <a:spcBef>
                <a:spcPts val="0"/>
              </a:spcBef>
              <a:spcAft>
                <a:spcPts val="0"/>
              </a:spcAft>
              <a:buSzPts val="1830"/>
              <a:buChar char="●"/>
            </a:pPr>
            <a:r>
              <a:rPr lang="en" sz="1829"/>
              <a:t>Possessive</a:t>
            </a:r>
            <a:r>
              <a:rPr lang="en" sz="1829"/>
              <a:t> Endings (pos)</a:t>
            </a:r>
            <a:endParaRPr sz="1829"/>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34"/>
          <p:cNvPicPr preferRelativeResize="0"/>
          <p:nvPr/>
        </p:nvPicPr>
        <p:blipFill rotWithShape="1">
          <a:blip r:embed="rId3">
            <a:alphaModFix amt="20000"/>
          </a:blip>
          <a:srcRect b="0" l="23535" r="5188" t="19813"/>
          <a:stretch/>
        </p:blipFill>
        <p:spPr>
          <a:xfrm>
            <a:off x="0" y="0"/>
            <a:ext cx="4572000" cy="5143501"/>
          </a:xfrm>
          <a:prstGeom prst="rect">
            <a:avLst/>
          </a:prstGeom>
          <a:noFill/>
          <a:ln>
            <a:noFill/>
          </a:ln>
        </p:spPr>
      </p:pic>
      <p:sp>
        <p:nvSpPr>
          <p:cNvPr id="184" name="Google Shape;184;p34"/>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Parts-of-Speech</a:t>
            </a:r>
            <a:endParaRPr/>
          </a:p>
          <a:p>
            <a:pPr indent="0" lvl="0" marL="0" rtl="0" algn="ctr">
              <a:spcBef>
                <a:spcPts val="0"/>
              </a:spcBef>
              <a:spcAft>
                <a:spcPts val="0"/>
              </a:spcAft>
              <a:buNone/>
            </a:pPr>
            <a:r>
              <a:t/>
            </a:r>
            <a:endParaRPr/>
          </a:p>
        </p:txBody>
      </p:sp>
      <p:sp>
        <p:nvSpPr>
          <p:cNvPr id="185" name="Google Shape;185;p34"/>
          <p:cNvSpPr txBox="1"/>
          <p:nvPr>
            <p:ph idx="2" type="body"/>
          </p:nvPr>
        </p:nvSpPr>
        <p:spPr>
          <a:xfrm>
            <a:off x="4932125" y="484050"/>
            <a:ext cx="3837000" cy="4175400"/>
          </a:xfrm>
          <a:prstGeom prst="rect">
            <a:avLst/>
          </a:prstGeom>
        </p:spPr>
        <p:txBody>
          <a:bodyPr anchorCtr="0" anchor="ctr" bIns="91425" lIns="91425" spcFirstLastPara="1" rIns="91425" wrap="square" tIns="91425">
            <a:noAutofit/>
          </a:bodyPr>
          <a:lstStyle/>
          <a:p>
            <a:pPr indent="0" lvl="0" marL="0" rtl="0" algn="l">
              <a:lnSpc>
                <a:spcPct val="135714"/>
              </a:lnSpc>
              <a:spcBef>
                <a:spcPts val="0"/>
              </a:spcBef>
              <a:spcAft>
                <a:spcPts val="0"/>
              </a:spcAft>
              <a:buClr>
                <a:schemeClr val="dk2"/>
              </a:buClr>
              <a:buSzPts val="1100"/>
              <a:buFont typeface="Arial"/>
              <a:buNone/>
            </a:pPr>
            <a:r>
              <a:rPr lang="en"/>
              <a:t>Results When Including All POS</a:t>
            </a:r>
            <a:endParaRPr/>
          </a:p>
          <a:p>
            <a:pPr indent="-330200" lvl="0" marL="457200" rtl="0" algn="l">
              <a:lnSpc>
                <a:spcPct val="135714"/>
              </a:lnSpc>
              <a:spcBef>
                <a:spcPts val="0"/>
              </a:spcBef>
              <a:spcAft>
                <a:spcPts val="0"/>
              </a:spcAft>
              <a:buSzPts val="1600"/>
              <a:buChar char="●"/>
            </a:pPr>
            <a:r>
              <a:rPr lang="en" sz="1600"/>
              <a:t>Accuracy ranges from 81.86% to 83.88%</a:t>
            </a:r>
            <a:endParaRPr sz="1600"/>
          </a:p>
          <a:p>
            <a:pPr indent="-330200" lvl="0" marL="457200" rtl="0" algn="l">
              <a:spcBef>
                <a:spcPts val="0"/>
              </a:spcBef>
              <a:spcAft>
                <a:spcPts val="0"/>
              </a:spcAft>
              <a:buSzPts val="1600"/>
              <a:buChar char="●"/>
            </a:pPr>
            <a:r>
              <a:rPr lang="en" sz="1600"/>
              <a:t>Precision, recall and F1 scores are similar with respect to accuracy</a:t>
            </a:r>
            <a:endParaRPr sz="1600"/>
          </a:p>
          <a:p>
            <a:pPr indent="-330200" lvl="0" marL="457200" rtl="0" algn="l">
              <a:spcBef>
                <a:spcPts val="0"/>
              </a:spcBef>
              <a:spcAft>
                <a:spcPts val="0"/>
              </a:spcAft>
              <a:buSzPts val="1600"/>
              <a:buChar char="●"/>
            </a:pPr>
            <a:r>
              <a:rPr lang="en" sz="1600"/>
              <a:t>The most indicative features were  words like "pointless," "laughable," and "waste"associated with negative sentiment.</a:t>
            </a:r>
            <a:endParaRPr sz="1600"/>
          </a:p>
          <a:p>
            <a:pPr indent="-330200" lvl="0" marL="457200" rtl="0" algn="l">
              <a:spcBef>
                <a:spcPts val="0"/>
              </a:spcBef>
              <a:spcAft>
                <a:spcPts val="0"/>
              </a:spcAft>
              <a:buSzPts val="1600"/>
              <a:buChar char="●"/>
            </a:pPr>
            <a:r>
              <a:rPr lang="en" sz="1600"/>
              <a:t>Mean accuracy across all rounds was 83.14%</a:t>
            </a:r>
            <a:endParaRPr sz="1829"/>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35"/>
          <p:cNvPicPr preferRelativeResize="0"/>
          <p:nvPr/>
        </p:nvPicPr>
        <p:blipFill rotWithShape="1">
          <a:blip r:embed="rId3">
            <a:alphaModFix amt="20000"/>
          </a:blip>
          <a:srcRect b="0" l="23535" r="5188" t="19813"/>
          <a:stretch/>
        </p:blipFill>
        <p:spPr>
          <a:xfrm>
            <a:off x="0" y="0"/>
            <a:ext cx="4572000" cy="5143501"/>
          </a:xfrm>
          <a:prstGeom prst="rect">
            <a:avLst/>
          </a:prstGeom>
          <a:noFill/>
          <a:ln>
            <a:noFill/>
          </a:ln>
        </p:spPr>
      </p:pic>
      <p:sp>
        <p:nvSpPr>
          <p:cNvPr id="191" name="Google Shape;191;p35"/>
          <p:cNvSpPr txBox="1"/>
          <p:nvPr>
            <p:ph type="title"/>
          </p:nvPr>
        </p:nvSpPr>
        <p:spPr>
          <a:xfrm>
            <a:off x="263400" y="19126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Parts-of-Speech</a:t>
            </a:r>
            <a:endParaRPr/>
          </a:p>
          <a:p>
            <a:pPr indent="0" lvl="0" marL="0" rtl="0" algn="ctr">
              <a:spcBef>
                <a:spcPts val="0"/>
              </a:spcBef>
              <a:spcAft>
                <a:spcPts val="0"/>
              </a:spcAft>
              <a:buNone/>
            </a:pPr>
            <a:r>
              <a:t/>
            </a:r>
            <a:endParaRPr/>
          </a:p>
        </p:txBody>
      </p:sp>
      <p:sp>
        <p:nvSpPr>
          <p:cNvPr id="192" name="Google Shape;192;p35"/>
          <p:cNvSpPr txBox="1"/>
          <p:nvPr>
            <p:ph idx="2" type="body"/>
          </p:nvPr>
        </p:nvSpPr>
        <p:spPr>
          <a:xfrm>
            <a:off x="4932125" y="484050"/>
            <a:ext cx="3837000" cy="4175400"/>
          </a:xfrm>
          <a:prstGeom prst="rect">
            <a:avLst/>
          </a:prstGeom>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lang="en"/>
              <a:t>Results When Removing Nouns</a:t>
            </a:r>
            <a:endParaRPr/>
          </a:p>
          <a:p>
            <a:pPr indent="-330200" lvl="0" marL="457200" rtl="0" algn="l">
              <a:lnSpc>
                <a:spcPct val="135714"/>
              </a:lnSpc>
              <a:spcBef>
                <a:spcPts val="0"/>
              </a:spcBef>
              <a:spcAft>
                <a:spcPts val="0"/>
              </a:spcAft>
              <a:buSzPts val="1600"/>
              <a:buChar char="●"/>
            </a:pPr>
            <a:r>
              <a:rPr lang="en" sz="1600"/>
              <a:t>Accuracy ranges from </a:t>
            </a:r>
            <a:r>
              <a:rPr lang="en" sz="1600"/>
              <a:t>83.7% to 85.6%</a:t>
            </a:r>
            <a:endParaRPr sz="1600"/>
          </a:p>
          <a:p>
            <a:pPr indent="-330200" lvl="0" marL="457200" rtl="0" algn="l">
              <a:spcBef>
                <a:spcPts val="0"/>
              </a:spcBef>
              <a:spcAft>
                <a:spcPts val="0"/>
              </a:spcAft>
              <a:buSzPts val="1600"/>
              <a:buChar char="●"/>
            </a:pPr>
            <a:r>
              <a:rPr lang="en" sz="1600"/>
              <a:t>Precision, recall and F1 scores are similar with respect to accuracy</a:t>
            </a:r>
            <a:endParaRPr sz="1600"/>
          </a:p>
          <a:p>
            <a:pPr indent="-330200" lvl="0" marL="457200" rtl="0" algn="l">
              <a:spcBef>
                <a:spcPts val="0"/>
              </a:spcBef>
              <a:spcAft>
                <a:spcPts val="0"/>
              </a:spcAft>
              <a:buSzPts val="1600"/>
              <a:buChar char="●"/>
            </a:pPr>
            <a:r>
              <a:rPr lang="en" sz="1600"/>
              <a:t>The most indicative features were </a:t>
            </a:r>
            <a:r>
              <a:rPr lang="en" sz="1600"/>
              <a:t>"7/10”, which was associated with positive sentiment, and "3/10,” and "4/10," were associated with negative sentiment</a:t>
            </a:r>
            <a:endParaRPr sz="1600"/>
          </a:p>
          <a:p>
            <a:pPr indent="-330200" lvl="0" marL="457200" rtl="0" algn="l">
              <a:spcBef>
                <a:spcPts val="0"/>
              </a:spcBef>
              <a:spcAft>
                <a:spcPts val="0"/>
              </a:spcAft>
              <a:buSzPts val="1600"/>
              <a:buChar char="●"/>
            </a:pPr>
            <a:r>
              <a:rPr lang="en" sz="1600"/>
              <a:t>Mean accuracy across all rounds was </a:t>
            </a:r>
            <a:r>
              <a:rPr lang="en" sz="1600"/>
              <a:t>84.61%</a:t>
            </a:r>
            <a:endParaRPr sz="1829"/>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